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sldIdLst>
    <p:sldId id="257" r:id="rId2"/>
    <p:sldId id="260" r:id="rId3"/>
    <p:sldId id="268" r:id="rId4"/>
    <p:sldId id="261" r:id="rId5"/>
    <p:sldId id="259" r:id="rId6"/>
    <p:sldId id="263" r:id="rId7"/>
    <p:sldId id="264" r:id="rId8"/>
    <p:sldId id="270" r:id="rId9"/>
    <p:sldId id="265" r:id="rId10"/>
    <p:sldId id="266" r:id="rId11"/>
    <p:sldId id="271" r:id="rId12"/>
    <p:sldId id="272" r:id="rId13"/>
    <p:sldId id="273" r:id="rId14"/>
    <p:sldId id="262" r:id="rId15"/>
    <p:sldId id="277" r:id="rId16"/>
    <p:sldId id="282" r:id="rId17"/>
    <p:sldId id="278" r:id="rId18"/>
    <p:sldId id="276" r:id="rId19"/>
    <p:sldId id="283" r:id="rId20"/>
    <p:sldId id="284" r:id="rId21"/>
    <p:sldId id="285" r:id="rId22"/>
    <p:sldId id="287" r:id="rId23"/>
    <p:sldId id="288" r:id="rId24"/>
    <p:sldId id="275" r:id="rId25"/>
    <p:sldId id="286" r:id="rId26"/>
    <p:sldId id="290" r:id="rId2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16F240"/>
    <a:srgbClr val="A4FAB4"/>
    <a:srgbClr val="11F33C"/>
    <a:srgbClr val="10E6FC"/>
    <a:srgbClr val="F8AAF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16" autoAdjust="0"/>
    <p:restoredTop sz="94660"/>
  </p:normalViewPr>
  <p:slideViewPr>
    <p:cSldViewPr>
      <p:cViewPr varScale="1">
        <p:scale>
          <a:sx n="64" d="100"/>
          <a:sy n="64" d="100"/>
        </p:scale>
        <p:origin x="-124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8C2742-500A-4C3F-98E3-828A1022521A}" type="doc">
      <dgm:prSet loTypeId="urn:microsoft.com/office/officeart/2005/8/layout/pyramid2" loCatId="pyramid" qsTypeId="urn:microsoft.com/office/officeart/2005/8/quickstyle/3d3" qsCatId="3D" csTypeId="urn:microsoft.com/office/officeart/2005/8/colors/colorful5" csCatId="colorful" phldr="1"/>
      <dgm:spPr/>
    </dgm:pt>
    <dgm:pt modelId="{5150BA12-EA76-44F2-A24A-9E6F57310880}">
      <dgm:prSet phldrT="[Text]" custT="1"/>
      <dgm:spPr>
        <a:solidFill>
          <a:srgbClr val="FFFF00">
            <a:alpha val="90000"/>
          </a:srgbClr>
        </a:solidFill>
        <a:ln>
          <a:solidFill>
            <a:schemeClr val="accent6">
              <a:lumMod val="40000"/>
              <a:lumOff val="60000"/>
            </a:schemeClr>
          </a:solidFill>
        </a:ln>
      </dgm:spPr>
      <dgm:t>
        <a:bodyPr/>
        <a:lstStyle/>
        <a:p>
          <a:r>
            <a:rPr lang="de-AT" sz="2000" b="1" dirty="0" smtClean="0"/>
            <a:t>Prinzipien</a:t>
          </a:r>
        </a:p>
        <a:p>
          <a:r>
            <a:rPr lang="de-AT" sz="2000" dirty="0" smtClean="0"/>
            <a:t>Einheitsstiftende, allgemeine Grundsätze, die an erster Stelle stehen.</a:t>
          </a:r>
          <a:endParaRPr lang="de-AT" sz="2000" b="1" dirty="0" smtClean="0"/>
        </a:p>
      </dgm:t>
    </dgm:pt>
    <dgm:pt modelId="{1C2BCA64-F2FC-4117-9EC7-43E67A2AB800}" type="parTrans" cxnId="{DF1EB0BB-6ECD-4E6A-9D33-67DEEA5B9A1F}">
      <dgm:prSet/>
      <dgm:spPr/>
      <dgm:t>
        <a:bodyPr/>
        <a:lstStyle/>
        <a:p>
          <a:endParaRPr lang="de-AT"/>
        </a:p>
      </dgm:t>
    </dgm:pt>
    <dgm:pt modelId="{086C6492-0A6E-4397-A2E6-B1A3233A112D}" type="sibTrans" cxnId="{DF1EB0BB-6ECD-4E6A-9D33-67DEEA5B9A1F}">
      <dgm:prSet/>
      <dgm:spPr/>
      <dgm:t>
        <a:bodyPr/>
        <a:lstStyle/>
        <a:p>
          <a:endParaRPr lang="de-AT"/>
        </a:p>
      </dgm:t>
    </dgm:pt>
    <dgm:pt modelId="{4EB84E15-211C-4704-9E3C-5A1A737CFD04}">
      <dgm:prSet phldrT="[Text]" custT="1"/>
      <dgm:spPr>
        <a:solidFill>
          <a:srgbClr val="F8AAFA">
            <a:alpha val="89804"/>
          </a:srgbClr>
        </a:solidFill>
      </dgm:spPr>
      <dgm:t>
        <a:bodyPr/>
        <a:lstStyle/>
        <a:p>
          <a:pPr algn="ctr"/>
          <a:r>
            <a:rPr lang="de-AT" sz="2000" b="1" dirty="0" smtClean="0"/>
            <a:t>Normen</a:t>
          </a:r>
        </a:p>
        <a:p>
          <a:pPr algn="ctr"/>
          <a:r>
            <a:rPr lang="de-AT" sz="2000" dirty="0" smtClean="0"/>
            <a:t>Generalisierte Verhaltenserwartungen, Handlungsregeln  (Gebote und Verbote)</a:t>
          </a:r>
          <a:endParaRPr lang="de-AT" sz="2000" b="1" dirty="0" smtClean="0"/>
        </a:p>
      </dgm:t>
    </dgm:pt>
    <dgm:pt modelId="{55C72373-F36A-4001-BA74-3218D16E0D04}" type="parTrans" cxnId="{A8DE2050-5735-4F9B-A42D-1CB492B8D99C}">
      <dgm:prSet/>
      <dgm:spPr/>
      <dgm:t>
        <a:bodyPr/>
        <a:lstStyle/>
        <a:p>
          <a:endParaRPr lang="de-AT"/>
        </a:p>
      </dgm:t>
    </dgm:pt>
    <dgm:pt modelId="{AAA5F2C5-53B4-4953-AF6F-847D5BC0ED84}" type="sibTrans" cxnId="{A8DE2050-5735-4F9B-A42D-1CB492B8D99C}">
      <dgm:prSet/>
      <dgm:spPr/>
      <dgm:t>
        <a:bodyPr/>
        <a:lstStyle/>
        <a:p>
          <a:endParaRPr lang="de-AT"/>
        </a:p>
      </dgm:t>
    </dgm:pt>
    <dgm:pt modelId="{E1033DAD-91C6-412C-802F-E543D4654D48}">
      <dgm:prSet phldrT="[Text]" custT="1"/>
      <dgm:spPr>
        <a:solidFill>
          <a:schemeClr val="bg2">
            <a:lumMod val="90000"/>
            <a:alpha val="90000"/>
          </a:schemeClr>
        </a:solidFill>
      </dgm:spPr>
      <dgm:t>
        <a:bodyPr/>
        <a:lstStyle/>
        <a:p>
          <a:r>
            <a:rPr lang="de-AT" sz="2000" b="1" dirty="0" smtClean="0"/>
            <a:t>Werte</a:t>
          </a:r>
          <a:br>
            <a:rPr lang="de-AT" sz="2000" b="1" dirty="0" smtClean="0"/>
          </a:br>
          <a:r>
            <a:rPr lang="de-AT" sz="2000" dirty="0" smtClean="0"/>
            <a:t>Ideen, Leitvorstellungen und Verhaltensweisen, die für eine Person/Gruppe wichtig und erstrebenswert sind.</a:t>
          </a:r>
          <a:endParaRPr lang="de-AT" sz="2000" b="1" dirty="0" smtClean="0"/>
        </a:p>
      </dgm:t>
    </dgm:pt>
    <dgm:pt modelId="{AEFBDCA3-2578-49D4-B9A0-0E26A4A98BF5}" type="parTrans" cxnId="{9F6CE316-530E-4544-8449-90EE09530227}">
      <dgm:prSet/>
      <dgm:spPr/>
      <dgm:t>
        <a:bodyPr/>
        <a:lstStyle/>
        <a:p>
          <a:endParaRPr lang="de-AT"/>
        </a:p>
      </dgm:t>
    </dgm:pt>
    <dgm:pt modelId="{77FD37A9-A606-4F38-B81D-A9B39C721A03}" type="sibTrans" cxnId="{9F6CE316-530E-4544-8449-90EE09530227}">
      <dgm:prSet/>
      <dgm:spPr/>
      <dgm:t>
        <a:bodyPr/>
        <a:lstStyle/>
        <a:p>
          <a:endParaRPr lang="de-AT"/>
        </a:p>
      </dgm:t>
    </dgm:pt>
    <dgm:pt modelId="{2F3F3346-B830-4B7E-98AC-8E916DB39117}" type="pres">
      <dgm:prSet presAssocID="{168C2742-500A-4C3F-98E3-828A1022521A}" presName="compositeShape" presStyleCnt="0">
        <dgm:presLayoutVars>
          <dgm:dir/>
          <dgm:resizeHandles/>
        </dgm:presLayoutVars>
      </dgm:prSet>
      <dgm:spPr/>
    </dgm:pt>
    <dgm:pt modelId="{63B4805D-EE6F-407F-B30E-D937DF5D2553}" type="pres">
      <dgm:prSet presAssocID="{168C2742-500A-4C3F-98E3-828A1022521A}" presName="pyramid" presStyleLbl="node1" presStyleIdx="0" presStyleCnt="1" custScaleX="167187" custLinFactNeighborX="11289" custLinFactNeighborY="3125"/>
      <dgm:spPr/>
    </dgm:pt>
    <dgm:pt modelId="{59436220-63D0-49E2-AA44-EA80EBA5AA72}" type="pres">
      <dgm:prSet presAssocID="{168C2742-500A-4C3F-98E3-828A1022521A}" presName="theList" presStyleCnt="0"/>
      <dgm:spPr/>
    </dgm:pt>
    <dgm:pt modelId="{2FBC5EFA-B3ED-414B-AEA0-668F87CDA54D}" type="pres">
      <dgm:prSet presAssocID="{5150BA12-EA76-44F2-A24A-9E6F57310880}" presName="aNode" presStyleLbl="fgAcc1" presStyleIdx="0" presStyleCnt="3" custScaleX="196651" custLinFactY="23871" custLinFactNeighborX="-72407" custLinFactNeighborY="100000">
        <dgm:presLayoutVars>
          <dgm:bulletEnabled val="1"/>
        </dgm:presLayoutVars>
      </dgm:prSet>
      <dgm:spPr/>
      <dgm:t>
        <a:bodyPr/>
        <a:lstStyle/>
        <a:p>
          <a:endParaRPr lang="de-AT"/>
        </a:p>
      </dgm:t>
    </dgm:pt>
    <dgm:pt modelId="{D4CAC118-D6C5-4072-99C8-1D719B0EE43C}" type="pres">
      <dgm:prSet presAssocID="{5150BA12-EA76-44F2-A24A-9E6F57310880}" presName="aSpace" presStyleCnt="0"/>
      <dgm:spPr/>
    </dgm:pt>
    <dgm:pt modelId="{6B347CE8-BAED-4901-AB40-A3B805ABFB82}" type="pres">
      <dgm:prSet presAssocID="{4EB84E15-211C-4704-9E3C-5A1A737CFD04}" presName="aNode" presStyleLbl="fgAcc1" presStyleIdx="1" presStyleCnt="3" custScaleX="196461" custScaleY="130183" custLinFactY="22483" custLinFactNeighborX="-70563" custLinFactNeighborY="100000">
        <dgm:presLayoutVars>
          <dgm:bulletEnabled val="1"/>
        </dgm:presLayoutVars>
      </dgm:prSet>
      <dgm:spPr/>
      <dgm:t>
        <a:bodyPr/>
        <a:lstStyle/>
        <a:p>
          <a:endParaRPr lang="de-AT"/>
        </a:p>
      </dgm:t>
    </dgm:pt>
    <dgm:pt modelId="{2F679DF9-D51C-4561-9F86-DCC90D7C4C14}" type="pres">
      <dgm:prSet presAssocID="{4EB84E15-211C-4704-9E3C-5A1A737CFD04}" presName="aSpace" presStyleCnt="0"/>
      <dgm:spPr/>
    </dgm:pt>
    <dgm:pt modelId="{62BF86D0-95FD-471E-B409-562B740F53CD}" type="pres">
      <dgm:prSet presAssocID="{E1033DAD-91C6-412C-802F-E543D4654D48}" presName="aNode" presStyleLbl="fgAcc1" presStyleIdx="2" presStyleCnt="3" custScaleX="196170" custScaleY="138393" custLinFactY="22657" custLinFactNeighborX="-70708" custLinFactNeighborY="100000">
        <dgm:presLayoutVars>
          <dgm:bulletEnabled val="1"/>
        </dgm:presLayoutVars>
      </dgm:prSet>
      <dgm:spPr/>
      <dgm:t>
        <a:bodyPr/>
        <a:lstStyle/>
        <a:p>
          <a:endParaRPr lang="de-AT"/>
        </a:p>
      </dgm:t>
    </dgm:pt>
    <dgm:pt modelId="{C940255A-84FE-4D6A-AB09-00B9E375E101}" type="pres">
      <dgm:prSet presAssocID="{E1033DAD-91C6-412C-802F-E543D4654D48}" presName="aSpace" presStyleCnt="0"/>
      <dgm:spPr/>
    </dgm:pt>
  </dgm:ptLst>
  <dgm:cxnLst>
    <dgm:cxn modelId="{9153E428-4F0A-4803-B67C-955B756965B8}" type="presOf" srcId="{5150BA12-EA76-44F2-A24A-9E6F57310880}" destId="{2FBC5EFA-B3ED-414B-AEA0-668F87CDA54D}" srcOrd="0" destOrd="0" presId="urn:microsoft.com/office/officeart/2005/8/layout/pyramid2"/>
    <dgm:cxn modelId="{83AAD6FE-B97B-422F-9B9B-7261127F21B2}" type="presOf" srcId="{4EB84E15-211C-4704-9E3C-5A1A737CFD04}" destId="{6B347CE8-BAED-4901-AB40-A3B805ABFB82}" srcOrd="0" destOrd="0" presId="urn:microsoft.com/office/officeart/2005/8/layout/pyramid2"/>
    <dgm:cxn modelId="{9F6CE316-530E-4544-8449-90EE09530227}" srcId="{168C2742-500A-4C3F-98E3-828A1022521A}" destId="{E1033DAD-91C6-412C-802F-E543D4654D48}" srcOrd="2" destOrd="0" parTransId="{AEFBDCA3-2578-49D4-B9A0-0E26A4A98BF5}" sibTransId="{77FD37A9-A606-4F38-B81D-A9B39C721A03}"/>
    <dgm:cxn modelId="{41873692-EB9D-4BB6-9D32-6E9772BF1B67}" type="presOf" srcId="{168C2742-500A-4C3F-98E3-828A1022521A}" destId="{2F3F3346-B830-4B7E-98AC-8E916DB39117}" srcOrd="0" destOrd="0" presId="urn:microsoft.com/office/officeart/2005/8/layout/pyramid2"/>
    <dgm:cxn modelId="{DF1EB0BB-6ECD-4E6A-9D33-67DEEA5B9A1F}" srcId="{168C2742-500A-4C3F-98E3-828A1022521A}" destId="{5150BA12-EA76-44F2-A24A-9E6F57310880}" srcOrd="0" destOrd="0" parTransId="{1C2BCA64-F2FC-4117-9EC7-43E67A2AB800}" sibTransId="{086C6492-0A6E-4397-A2E6-B1A3233A112D}"/>
    <dgm:cxn modelId="{A8DE2050-5735-4F9B-A42D-1CB492B8D99C}" srcId="{168C2742-500A-4C3F-98E3-828A1022521A}" destId="{4EB84E15-211C-4704-9E3C-5A1A737CFD04}" srcOrd="1" destOrd="0" parTransId="{55C72373-F36A-4001-BA74-3218D16E0D04}" sibTransId="{AAA5F2C5-53B4-4953-AF6F-847D5BC0ED84}"/>
    <dgm:cxn modelId="{FC99B3B4-A679-4D33-B38D-42F512D927C7}" type="presOf" srcId="{E1033DAD-91C6-412C-802F-E543D4654D48}" destId="{62BF86D0-95FD-471E-B409-562B740F53CD}" srcOrd="0" destOrd="0" presId="urn:microsoft.com/office/officeart/2005/8/layout/pyramid2"/>
    <dgm:cxn modelId="{0A7C18A6-30C0-485A-B880-68961B98CF54}" type="presParOf" srcId="{2F3F3346-B830-4B7E-98AC-8E916DB39117}" destId="{63B4805D-EE6F-407F-B30E-D937DF5D2553}" srcOrd="0" destOrd="0" presId="urn:microsoft.com/office/officeart/2005/8/layout/pyramid2"/>
    <dgm:cxn modelId="{DC3F3843-4604-4934-8849-4DDC1ADBBD95}" type="presParOf" srcId="{2F3F3346-B830-4B7E-98AC-8E916DB39117}" destId="{59436220-63D0-49E2-AA44-EA80EBA5AA72}" srcOrd="1" destOrd="0" presId="urn:microsoft.com/office/officeart/2005/8/layout/pyramid2"/>
    <dgm:cxn modelId="{E0163BAE-4148-47D5-954E-051A79F8D3EF}" type="presParOf" srcId="{59436220-63D0-49E2-AA44-EA80EBA5AA72}" destId="{2FBC5EFA-B3ED-414B-AEA0-668F87CDA54D}" srcOrd="0" destOrd="0" presId="urn:microsoft.com/office/officeart/2005/8/layout/pyramid2"/>
    <dgm:cxn modelId="{A7525668-F080-4B23-9C10-66790F0BFF86}" type="presParOf" srcId="{59436220-63D0-49E2-AA44-EA80EBA5AA72}" destId="{D4CAC118-D6C5-4072-99C8-1D719B0EE43C}" srcOrd="1" destOrd="0" presId="urn:microsoft.com/office/officeart/2005/8/layout/pyramid2"/>
    <dgm:cxn modelId="{6A6875C4-FAD4-4575-AB39-9F5796F01CCE}" type="presParOf" srcId="{59436220-63D0-49E2-AA44-EA80EBA5AA72}" destId="{6B347CE8-BAED-4901-AB40-A3B805ABFB82}" srcOrd="2" destOrd="0" presId="urn:microsoft.com/office/officeart/2005/8/layout/pyramid2"/>
    <dgm:cxn modelId="{27AE3EBF-793E-49F6-A357-99A85FF662F7}" type="presParOf" srcId="{59436220-63D0-49E2-AA44-EA80EBA5AA72}" destId="{2F679DF9-D51C-4561-9F86-DCC90D7C4C14}" srcOrd="3" destOrd="0" presId="urn:microsoft.com/office/officeart/2005/8/layout/pyramid2"/>
    <dgm:cxn modelId="{5B60BA13-6731-4763-9227-2A2ADA5CD8E1}" type="presParOf" srcId="{59436220-63D0-49E2-AA44-EA80EBA5AA72}" destId="{62BF86D0-95FD-471E-B409-562B740F53CD}" srcOrd="4" destOrd="0" presId="urn:microsoft.com/office/officeart/2005/8/layout/pyramid2"/>
    <dgm:cxn modelId="{6E1E389E-B256-45B9-BE22-0425AE4BF54B}" type="presParOf" srcId="{59436220-63D0-49E2-AA44-EA80EBA5AA72}" destId="{C940255A-84FE-4D6A-AB09-00B9E375E101}"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E812DC-A5BD-4C25-8708-2C5C86E23D40}" type="doc">
      <dgm:prSet loTypeId="urn:microsoft.com/office/officeart/2005/8/layout/hChevron3" loCatId="process" qsTypeId="urn:microsoft.com/office/officeart/2005/8/quickstyle/simple3" qsCatId="simple" csTypeId="urn:microsoft.com/office/officeart/2005/8/colors/colorful5" csCatId="colorful" phldr="1"/>
      <dgm:spPr/>
    </dgm:pt>
    <dgm:pt modelId="{429F979F-79AC-44F3-95C2-9D479CEFF2A0}">
      <dgm:prSet custT="1"/>
      <dgm:spPr/>
      <dgm:t>
        <a:bodyPr/>
        <a:lstStyle/>
        <a:p>
          <a:pPr>
            <a:spcAft>
              <a:spcPts val="0"/>
            </a:spcAft>
          </a:pPr>
          <a:r>
            <a:rPr lang="de-AT" sz="1400" b="1" dirty="0"/>
            <a:t>600 v. Chr. </a:t>
          </a:r>
          <a:r>
            <a:rPr lang="de-AT" sz="1400" b="1" dirty="0" smtClean="0"/>
            <a:t>– </a:t>
          </a:r>
        </a:p>
        <a:p>
          <a:pPr>
            <a:spcAft>
              <a:spcPts val="0"/>
            </a:spcAft>
          </a:pPr>
          <a:r>
            <a:rPr lang="de-AT" sz="1400" b="1" dirty="0" smtClean="0"/>
            <a:t>300 </a:t>
          </a:r>
          <a:r>
            <a:rPr lang="de-AT" sz="1400" b="1" dirty="0"/>
            <a:t>n. Chr.</a:t>
          </a:r>
        </a:p>
        <a:p>
          <a:pPr>
            <a:spcAft>
              <a:spcPct val="35000"/>
            </a:spcAft>
          </a:pPr>
          <a:r>
            <a:rPr lang="de-AT" sz="1400" b="1" dirty="0" smtClean="0"/>
            <a:t> Antike </a:t>
          </a:r>
          <a:endParaRPr lang="de-AT" sz="1400" b="1" dirty="0"/>
        </a:p>
      </dgm:t>
    </dgm:pt>
    <dgm:pt modelId="{66EC10FC-6028-4640-9748-D44E4AE25D65}" type="parTrans" cxnId="{BB9F45FB-9659-438E-B522-F719F5E30FF5}">
      <dgm:prSet/>
      <dgm:spPr/>
      <dgm:t>
        <a:bodyPr/>
        <a:lstStyle/>
        <a:p>
          <a:endParaRPr lang="de-AT"/>
        </a:p>
      </dgm:t>
    </dgm:pt>
    <dgm:pt modelId="{B9ACBD7D-24B9-4141-A566-0A73B321E2FE}" type="sibTrans" cxnId="{BB9F45FB-9659-438E-B522-F719F5E30FF5}">
      <dgm:prSet/>
      <dgm:spPr/>
      <dgm:t>
        <a:bodyPr/>
        <a:lstStyle/>
        <a:p>
          <a:endParaRPr lang="de-AT"/>
        </a:p>
      </dgm:t>
    </dgm:pt>
    <dgm:pt modelId="{431094B3-03AC-4AEB-AD6B-7A903C4CE2BA}">
      <dgm:prSet phldrT="[Text]" custT="1"/>
      <dgm:spPr/>
      <dgm:t>
        <a:bodyPr/>
        <a:lstStyle/>
        <a:p>
          <a:r>
            <a:rPr lang="de-AT" sz="1400" b="1" dirty="0"/>
            <a:t>500 - 1400 Mittelalter</a:t>
          </a:r>
          <a:endParaRPr lang="de-AT" sz="1400" dirty="0"/>
        </a:p>
      </dgm:t>
    </dgm:pt>
    <dgm:pt modelId="{8F627306-C7DB-4826-8264-C783ABF24BC4}" type="parTrans" cxnId="{8FC75F47-ED24-437E-97D7-4E7277C8F075}">
      <dgm:prSet/>
      <dgm:spPr/>
      <dgm:t>
        <a:bodyPr/>
        <a:lstStyle/>
        <a:p>
          <a:endParaRPr lang="de-AT"/>
        </a:p>
      </dgm:t>
    </dgm:pt>
    <dgm:pt modelId="{38F40BD6-FDD0-475A-BB06-0D1D37534D37}" type="sibTrans" cxnId="{8FC75F47-ED24-437E-97D7-4E7277C8F075}">
      <dgm:prSet/>
      <dgm:spPr/>
      <dgm:t>
        <a:bodyPr/>
        <a:lstStyle/>
        <a:p>
          <a:endParaRPr lang="de-AT"/>
        </a:p>
      </dgm:t>
    </dgm:pt>
    <dgm:pt modelId="{076C5537-3E71-41BD-9A6B-3125D960CAAE}">
      <dgm:prSet phldrT="[Text]" custT="1"/>
      <dgm:spPr/>
      <dgm:t>
        <a:bodyPr/>
        <a:lstStyle/>
        <a:p>
          <a:r>
            <a:rPr lang="de-AT" sz="1400" b="1" dirty="0"/>
            <a:t>1400 - 1600 Humanismus  Renaissance</a:t>
          </a:r>
          <a:endParaRPr lang="de-AT" sz="1400" dirty="0"/>
        </a:p>
      </dgm:t>
    </dgm:pt>
    <dgm:pt modelId="{AC31BAFE-8424-43A8-A93C-7C293650ECED}" type="parTrans" cxnId="{40AA8463-AA9E-46A2-9E68-63CD06710FE8}">
      <dgm:prSet/>
      <dgm:spPr/>
      <dgm:t>
        <a:bodyPr/>
        <a:lstStyle/>
        <a:p>
          <a:endParaRPr lang="de-AT"/>
        </a:p>
      </dgm:t>
    </dgm:pt>
    <dgm:pt modelId="{AB50C198-F2A3-455B-9F04-C6445D227878}" type="sibTrans" cxnId="{40AA8463-AA9E-46A2-9E68-63CD06710FE8}">
      <dgm:prSet/>
      <dgm:spPr/>
      <dgm:t>
        <a:bodyPr/>
        <a:lstStyle/>
        <a:p>
          <a:endParaRPr lang="de-AT"/>
        </a:p>
      </dgm:t>
    </dgm:pt>
    <dgm:pt modelId="{FC746A96-8C03-4D79-BB46-8F51DF4C9FEA}">
      <dgm:prSet phldrT="[Text]" custT="1"/>
      <dgm:spPr/>
      <dgm:t>
        <a:bodyPr/>
        <a:lstStyle/>
        <a:p>
          <a:r>
            <a:rPr lang="de-AT" sz="1400" b="1" dirty="0"/>
            <a:t>1600-1800 Neuzeit </a:t>
          </a:r>
        </a:p>
      </dgm:t>
    </dgm:pt>
    <dgm:pt modelId="{D505B8E0-CB70-497A-B312-46F70487F8B3}" type="parTrans" cxnId="{ECAE2972-23DC-4D29-90F3-F7D9532E622B}">
      <dgm:prSet/>
      <dgm:spPr/>
      <dgm:t>
        <a:bodyPr/>
        <a:lstStyle/>
        <a:p>
          <a:endParaRPr lang="de-AT"/>
        </a:p>
      </dgm:t>
    </dgm:pt>
    <dgm:pt modelId="{04D6656D-C1AA-4304-8487-4C46A9D912DF}" type="sibTrans" cxnId="{ECAE2972-23DC-4D29-90F3-F7D9532E622B}">
      <dgm:prSet/>
      <dgm:spPr/>
      <dgm:t>
        <a:bodyPr/>
        <a:lstStyle/>
        <a:p>
          <a:endParaRPr lang="de-AT"/>
        </a:p>
      </dgm:t>
    </dgm:pt>
    <dgm:pt modelId="{F6386726-AA2B-4E77-A3F6-07584B235DE4}">
      <dgm:prSet phldrT="[Text]" custT="1"/>
      <dgm:spPr/>
      <dgm:t>
        <a:bodyPr/>
        <a:lstStyle/>
        <a:p>
          <a:r>
            <a:rPr lang="de-AT" sz="1400" b="1" dirty="0"/>
            <a:t>19. </a:t>
          </a:r>
          <a:r>
            <a:rPr lang="de-AT" sz="1400" b="1" dirty="0" smtClean="0"/>
            <a:t>Jahrhundert</a:t>
          </a:r>
          <a:endParaRPr lang="de-AT" sz="1400" b="1" i="1" dirty="0"/>
        </a:p>
      </dgm:t>
    </dgm:pt>
    <dgm:pt modelId="{7CC0B153-DAC7-4BB2-8248-EE0FD6A0E7E7}" type="parTrans" cxnId="{55025924-4843-4D5F-8A53-55E931EE959A}">
      <dgm:prSet/>
      <dgm:spPr/>
      <dgm:t>
        <a:bodyPr/>
        <a:lstStyle/>
        <a:p>
          <a:endParaRPr lang="de-AT"/>
        </a:p>
      </dgm:t>
    </dgm:pt>
    <dgm:pt modelId="{C2E6C7B4-47B1-4974-95DD-07A4EB81D57A}" type="sibTrans" cxnId="{55025924-4843-4D5F-8A53-55E931EE959A}">
      <dgm:prSet/>
      <dgm:spPr/>
      <dgm:t>
        <a:bodyPr/>
        <a:lstStyle/>
        <a:p>
          <a:endParaRPr lang="de-AT"/>
        </a:p>
      </dgm:t>
    </dgm:pt>
    <dgm:pt modelId="{10EEE2ED-11D6-40E0-A946-2DFB421FAA41}">
      <dgm:prSet phldrT="[Text]" custT="1"/>
      <dgm:spPr/>
      <dgm:t>
        <a:bodyPr/>
        <a:lstStyle/>
        <a:p>
          <a:r>
            <a:rPr lang="de-AT" sz="1400" b="1" dirty="0"/>
            <a:t>20./21. Jahrhundert </a:t>
          </a:r>
          <a:r>
            <a:rPr lang="de-AT" sz="1400" b="1" i="1" dirty="0" smtClean="0"/>
            <a:t> </a:t>
          </a:r>
          <a:endParaRPr lang="de-AT" sz="1400" i="1" dirty="0"/>
        </a:p>
      </dgm:t>
    </dgm:pt>
    <dgm:pt modelId="{EEA2F298-1106-4F6D-B454-F4257C57436F}" type="parTrans" cxnId="{4A50223B-1335-477D-839B-F736E18D780C}">
      <dgm:prSet/>
      <dgm:spPr/>
      <dgm:t>
        <a:bodyPr/>
        <a:lstStyle/>
        <a:p>
          <a:endParaRPr lang="de-AT"/>
        </a:p>
      </dgm:t>
    </dgm:pt>
    <dgm:pt modelId="{7DCF14A4-26B8-46DF-8B72-A79838603811}" type="sibTrans" cxnId="{4A50223B-1335-477D-839B-F736E18D780C}">
      <dgm:prSet/>
      <dgm:spPr/>
      <dgm:t>
        <a:bodyPr/>
        <a:lstStyle/>
        <a:p>
          <a:endParaRPr lang="de-AT"/>
        </a:p>
      </dgm:t>
    </dgm:pt>
    <dgm:pt modelId="{02F365A8-8502-444B-9C39-AD941E61DC41}" type="pres">
      <dgm:prSet presAssocID="{79E812DC-A5BD-4C25-8708-2C5C86E23D40}" presName="Name0" presStyleCnt="0">
        <dgm:presLayoutVars>
          <dgm:dir/>
          <dgm:resizeHandles val="exact"/>
        </dgm:presLayoutVars>
      </dgm:prSet>
      <dgm:spPr/>
    </dgm:pt>
    <dgm:pt modelId="{B6CFF3A6-24AB-4565-BF5C-1D301FC674C1}" type="pres">
      <dgm:prSet presAssocID="{429F979F-79AC-44F3-95C2-9D479CEFF2A0}" presName="parTxOnly" presStyleLbl="node1" presStyleIdx="0" presStyleCnt="6">
        <dgm:presLayoutVars>
          <dgm:bulletEnabled val="1"/>
        </dgm:presLayoutVars>
      </dgm:prSet>
      <dgm:spPr/>
      <dgm:t>
        <a:bodyPr/>
        <a:lstStyle/>
        <a:p>
          <a:endParaRPr lang="de-AT"/>
        </a:p>
      </dgm:t>
    </dgm:pt>
    <dgm:pt modelId="{4FA4B3AC-2AA0-413F-A442-32E76046EEDB}" type="pres">
      <dgm:prSet presAssocID="{B9ACBD7D-24B9-4141-A566-0A73B321E2FE}" presName="parSpace" presStyleCnt="0"/>
      <dgm:spPr/>
    </dgm:pt>
    <dgm:pt modelId="{FC4379DD-D763-4396-A491-37BFBCB0EFA5}" type="pres">
      <dgm:prSet presAssocID="{431094B3-03AC-4AEB-AD6B-7A903C4CE2BA}" presName="parTxOnly" presStyleLbl="node1" presStyleIdx="1" presStyleCnt="6">
        <dgm:presLayoutVars>
          <dgm:bulletEnabled val="1"/>
        </dgm:presLayoutVars>
      </dgm:prSet>
      <dgm:spPr/>
      <dgm:t>
        <a:bodyPr/>
        <a:lstStyle/>
        <a:p>
          <a:endParaRPr lang="de-AT"/>
        </a:p>
      </dgm:t>
    </dgm:pt>
    <dgm:pt modelId="{DB88E628-1FFE-41D2-B358-6001ED1F21B1}" type="pres">
      <dgm:prSet presAssocID="{38F40BD6-FDD0-475A-BB06-0D1D37534D37}" presName="parSpace" presStyleCnt="0"/>
      <dgm:spPr/>
    </dgm:pt>
    <dgm:pt modelId="{F87291E5-3FBB-4F4F-B37B-A1CD14199233}" type="pres">
      <dgm:prSet presAssocID="{076C5537-3E71-41BD-9A6B-3125D960CAAE}" presName="parTxOnly" presStyleLbl="node1" presStyleIdx="2" presStyleCnt="6">
        <dgm:presLayoutVars>
          <dgm:bulletEnabled val="1"/>
        </dgm:presLayoutVars>
      </dgm:prSet>
      <dgm:spPr/>
      <dgm:t>
        <a:bodyPr/>
        <a:lstStyle/>
        <a:p>
          <a:endParaRPr lang="de-AT"/>
        </a:p>
      </dgm:t>
    </dgm:pt>
    <dgm:pt modelId="{867A182A-3F1A-4981-AC6C-C73663C9F968}" type="pres">
      <dgm:prSet presAssocID="{AB50C198-F2A3-455B-9F04-C6445D227878}" presName="parSpace" presStyleCnt="0"/>
      <dgm:spPr/>
    </dgm:pt>
    <dgm:pt modelId="{970EFA37-969C-4A5B-AC7A-72F45EB86E3B}" type="pres">
      <dgm:prSet presAssocID="{FC746A96-8C03-4D79-BB46-8F51DF4C9FEA}" presName="parTxOnly" presStyleLbl="node1" presStyleIdx="3" presStyleCnt="6">
        <dgm:presLayoutVars>
          <dgm:bulletEnabled val="1"/>
        </dgm:presLayoutVars>
      </dgm:prSet>
      <dgm:spPr/>
      <dgm:t>
        <a:bodyPr/>
        <a:lstStyle/>
        <a:p>
          <a:endParaRPr lang="de-AT"/>
        </a:p>
      </dgm:t>
    </dgm:pt>
    <dgm:pt modelId="{E5C7DF09-4FBD-4E3E-89A5-9E9AD99F4220}" type="pres">
      <dgm:prSet presAssocID="{04D6656D-C1AA-4304-8487-4C46A9D912DF}" presName="parSpace" presStyleCnt="0"/>
      <dgm:spPr/>
    </dgm:pt>
    <dgm:pt modelId="{F593FA09-DB35-4B23-BE10-96D3F1F859BD}" type="pres">
      <dgm:prSet presAssocID="{F6386726-AA2B-4E77-A3F6-07584B235DE4}" presName="parTxOnly" presStyleLbl="node1" presStyleIdx="4" presStyleCnt="6">
        <dgm:presLayoutVars>
          <dgm:bulletEnabled val="1"/>
        </dgm:presLayoutVars>
      </dgm:prSet>
      <dgm:spPr/>
      <dgm:t>
        <a:bodyPr/>
        <a:lstStyle/>
        <a:p>
          <a:endParaRPr lang="de-AT"/>
        </a:p>
      </dgm:t>
    </dgm:pt>
    <dgm:pt modelId="{EB642230-00E4-4B55-BFB6-5564E89B53A1}" type="pres">
      <dgm:prSet presAssocID="{C2E6C7B4-47B1-4974-95DD-07A4EB81D57A}" presName="parSpace" presStyleCnt="0"/>
      <dgm:spPr/>
    </dgm:pt>
    <dgm:pt modelId="{B738605F-C405-46B5-ADF6-65A62CF01166}" type="pres">
      <dgm:prSet presAssocID="{10EEE2ED-11D6-40E0-A946-2DFB421FAA41}" presName="parTxOnly" presStyleLbl="node1" presStyleIdx="5" presStyleCnt="6">
        <dgm:presLayoutVars>
          <dgm:bulletEnabled val="1"/>
        </dgm:presLayoutVars>
      </dgm:prSet>
      <dgm:spPr/>
      <dgm:t>
        <a:bodyPr/>
        <a:lstStyle/>
        <a:p>
          <a:endParaRPr lang="de-AT"/>
        </a:p>
      </dgm:t>
    </dgm:pt>
  </dgm:ptLst>
  <dgm:cxnLst>
    <dgm:cxn modelId="{27A2CC1C-9143-45FE-9003-CDEF620FEC50}" type="presOf" srcId="{076C5537-3E71-41BD-9A6B-3125D960CAAE}" destId="{F87291E5-3FBB-4F4F-B37B-A1CD14199233}" srcOrd="0" destOrd="0" presId="urn:microsoft.com/office/officeart/2005/8/layout/hChevron3"/>
    <dgm:cxn modelId="{E836F978-0411-44CB-9E32-3E47E4A9E897}" type="presOf" srcId="{FC746A96-8C03-4D79-BB46-8F51DF4C9FEA}" destId="{970EFA37-969C-4A5B-AC7A-72F45EB86E3B}" srcOrd="0" destOrd="0" presId="urn:microsoft.com/office/officeart/2005/8/layout/hChevron3"/>
    <dgm:cxn modelId="{4A50223B-1335-477D-839B-F736E18D780C}" srcId="{79E812DC-A5BD-4C25-8708-2C5C86E23D40}" destId="{10EEE2ED-11D6-40E0-A946-2DFB421FAA41}" srcOrd="5" destOrd="0" parTransId="{EEA2F298-1106-4F6D-B454-F4257C57436F}" sibTransId="{7DCF14A4-26B8-46DF-8B72-A79838603811}"/>
    <dgm:cxn modelId="{40AA8463-AA9E-46A2-9E68-63CD06710FE8}" srcId="{79E812DC-A5BD-4C25-8708-2C5C86E23D40}" destId="{076C5537-3E71-41BD-9A6B-3125D960CAAE}" srcOrd="2" destOrd="0" parTransId="{AC31BAFE-8424-43A8-A93C-7C293650ECED}" sibTransId="{AB50C198-F2A3-455B-9F04-C6445D227878}"/>
    <dgm:cxn modelId="{8FC75F47-ED24-437E-97D7-4E7277C8F075}" srcId="{79E812DC-A5BD-4C25-8708-2C5C86E23D40}" destId="{431094B3-03AC-4AEB-AD6B-7A903C4CE2BA}" srcOrd="1" destOrd="0" parTransId="{8F627306-C7DB-4826-8264-C783ABF24BC4}" sibTransId="{38F40BD6-FDD0-475A-BB06-0D1D37534D37}"/>
    <dgm:cxn modelId="{E03A4457-A57D-42AB-B8C6-7DE91EB23B9A}" type="presOf" srcId="{F6386726-AA2B-4E77-A3F6-07584B235DE4}" destId="{F593FA09-DB35-4B23-BE10-96D3F1F859BD}" srcOrd="0" destOrd="0" presId="urn:microsoft.com/office/officeart/2005/8/layout/hChevron3"/>
    <dgm:cxn modelId="{DD4F97BF-416D-43D2-90BA-00A2DE95E373}" type="presOf" srcId="{429F979F-79AC-44F3-95C2-9D479CEFF2A0}" destId="{B6CFF3A6-24AB-4565-BF5C-1D301FC674C1}" srcOrd="0" destOrd="0" presId="urn:microsoft.com/office/officeart/2005/8/layout/hChevron3"/>
    <dgm:cxn modelId="{ECAE2972-23DC-4D29-90F3-F7D9532E622B}" srcId="{79E812DC-A5BD-4C25-8708-2C5C86E23D40}" destId="{FC746A96-8C03-4D79-BB46-8F51DF4C9FEA}" srcOrd="3" destOrd="0" parTransId="{D505B8E0-CB70-497A-B312-46F70487F8B3}" sibTransId="{04D6656D-C1AA-4304-8487-4C46A9D912DF}"/>
    <dgm:cxn modelId="{1DAC7C01-A925-46DE-8AFF-A51493668CFC}" type="presOf" srcId="{79E812DC-A5BD-4C25-8708-2C5C86E23D40}" destId="{02F365A8-8502-444B-9C39-AD941E61DC41}" srcOrd="0" destOrd="0" presId="urn:microsoft.com/office/officeart/2005/8/layout/hChevron3"/>
    <dgm:cxn modelId="{81FDB1D0-C67B-4C87-B7E9-9592988B5C6E}" type="presOf" srcId="{10EEE2ED-11D6-40E0-A946-2DFB421FAA41}" destId="{B738605F-C405-46B5-ADF6-65A62CF01166}" srcOrd="0" destOrd="0" presId="urn:microsoft.com/office/officeart/2005/8/layout/hChevron3"/>
    <dgm:cxn modelId="{BB9F45FB-9659-438E-B522-F719F5E30FF5}" srcId="{79E812DC-A5BD-4C25-8708-2C5C86E23D40}" destId="{429F979F-79AC-44F3-95C2-9D479CEFF2A0}" srcOrd="0" destOrd="0" parTransId="{66EC10FC-6028-4640-9748-D44E4AE25D65}" sibTransId="{B9ACBD7D-24B9-4141-A566-0A73B321E2FE}"/>
    <dgm:cxn modelId="{55025924-4843-4D5F-8A53-55E931EE959A}" srcId="{79E812DC-A5BD-4C25-8708-2C5C86E23D40}" destId="{F6386726-AA2B-4E77-A3F6-07584B235DE4}" srcOrd="4" destOrd="0" parTransId="{7CC0B153-DAC7-4BB2-8248-EE0FD6A0E7E7}" sibTransId="{C2E6C7B4-47B1-4974-95DD-07A4EB81D57A}"/>
    <dgm:cxn modelId="{40699EBB-4BF1-4DDA-B2E9-8219CE581CFD}" type="presOf" srcId="{431094B3-03AC-4AEB-AD6B-7A903C4CE2BA}" destId="{FC4379DD-D763-4396-A491-37BFBCB0EFA5}" srcOrd="0" destOrd="0" presId="urn:microsoft.com/office/officeart/2005/8/layout/hChevron3"/>
    <dgm:cxn modelId="{1DAE7BAF-42FF-44AD-BC7B-7DD66EC07128}" type="presParOf" srcId="{02F365A8-8502-444B-9C39-AD941E61DC41}" destId="{B6CFF3A6-24AB-4565-BF5C-1D301FC674C1}" srcOrd="0" destOrd="0" presId="urn:microsoft.com/office/officeart/2005/8/layout/hChevron3"/>
    <dgm:cxn modelId="{4F4FC351-1D68-408C-9BC4-D5C9D7F90AFB}" type="presParOf" srcId="{02F365A8-8502-444B-9C39-AD941E61DC41}" destId="{4FA4B3AC-2AA0-413F-A442-32E76046EEDB}" srcOrd="1" destOrd="0" presId="urn:microsoft.com/office/officeart/2005/8/layout/hChevron3"/>
    <dgm:cxn modelId="{BC14E1A2-4C9D-4B8A-84D6-763E6F958E95}" type="presParOf" srcId="{02F365A8-8502-444B-9C39-AD941E61DC41}" destId="{FC4379DD-D763-4396-A491-37BFBCB0EFA5}" srcOrd="2" destOrd="0" presId="urn:microsoft.com/office/officeart/2005/8/layout/hChevron3"/>
    <dgm:cxn modelId="{35E5540A-6A02-42F9-8FD6-D7CFBF61394D}" type="presParOf" srcId="{02F365A8-8502-444B-9C39-AD941E61DC41}" destId="{DB88E628-1FFE-41D2-B358-6001ED1F21B1}" srcOrd="3" destOrd="0" presId="urn:microsoft.com/office/officeart/2005/8/layout/hChevron3"/>
    <dgm:cxn modelId="{C9A94464-2FAE-4708-ACC8-DD9F7470C3D9}" type="presParOf" srcId="{02F365A8-8502-444B-9C39-AD941E61DC41}" destId="{F87291E5-3FBB-4F4F-B37B-A1CD14199233}" srcOrd="4" destOrd="0" presId="urn:microsoft.com/office/officeart/2005/8/layout/hChevron3"/>
    <dgm:cxn modelId="{9B6C0B7E-E509-49CF-825E-24D9185AE122}" type="presParOf" srcId="{02F365A8-8502-444B-9C39-AD941E61DC41}" destId="{867A182A-3F1A-4981-AC6C-C73663C9F968}" srcOrd="5" destOrd="0" presId="urn:microsoft.com/office/officeart/2005/8/layout/hChevron3"/>
    <dgm:cxn modelId="{4C8ACA48-2B9B-4579-B4B7-302533B8A254}" type="presParOf" srcId="{02F365A8-8502-444B-9C39-AD941E61DC41}" destId="{970EFA37-969C-4A5B-AC7A-72F45EB86E3B}" srcOrd="6" destOrd="0" presId="urn:microsoft.com/office/officeart/2005/8/layout/hChevron3"/>
    <dgm:cxn modelId="{FDC01AF3-29DA-468C-956D-76803EC5E330}" type="presParOf" srcId="{02F365A8-8502-444B-9C39-AD941E61DC41}" destId="{E5C7DF09-4FBD-4E3E-89A5-9E9AD99F4220}" srcOrd="7" destOrd="0" presId="urn:microsoft.com/office/officeart/2005/8/layout/hChevron3"/>
    <dgm:cxn modelId="{4A63A015-4C6E-45A3-8EA1-FE0E2F55CE87}" type="presParOf" srcId="{02F365A8-8502-444B-9C39-AD941E61DC41}" destId="{F593FA09-DB35-4B23-BE10-96D3F1F859BD}" srcOrd="8" destOrd="0" presId="urn:microsoft.com/office/officeart/2005/8/layout/hChevron3"/>
    <dgm:cxn modelId="{8FFA8F64-DC34-452B-9696-7A5709B3331C}" type="presParOf" srcId="{02F365A8-8502-444B-9C39-AD941E61DC41}" destId="{EB642230-00E4-4B55-BFB6-5564E89B53A1}" srcOrd="9" destOrd="0" presId="urn:microsoft.com/office/officeart/2005/8/layout/hChevron3"/>
    <dgm:cxn modelId="{F6C9EF86-5A3D-4808-9199-B0C4FC7D89EB}" type="presParOf" srcId="{02F365A8-8502-444B-9C39-AD941E61DC41}" destId="{B738605F-C405-46B5-ADF6-65A62CF01166}"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E812DC-A5BD-4C25-8708-2C5C86E23D40}" type="doc">
      <dgm:prSet loTypeId="urn:microsoft.com/office/officeart/2005/8/layout/hChevron3" loCatId="process" qsTypeId="urn:microsoft.com/office/officeart/2005/8/quickstyle/simple3" qsCatId="simple" csTypeId="urn:microsoft.com/office/officeart/2005/8/colors/colorful5" csCatId="colorful" phldr="1"/>
      <dgm:spPr/>
    </dgm:pt>
    <dgm:pt modelId="{429F979F-79AC-44F3-95C2-9D479CEFF2A0}">
      <dgm:prSet custT="1"/>
      <dgm:spPr/>
      <dgm:t>
        <a:bodyPr/>
        <a:lstStyle/>
        <a:p>
          <a:pPr>
            <a:spcAft>
              <a:spcPts val="0"/>
            </a:spcAft>
          </a:pPr>
          <a:r>
            <a:rPr lang="de-AT" sz="1400" b="1" dirty="0"/>
            <a:t>600 v. Chr. </a:t>
          </a:r>
          <a:r>
            <a:rPr lang="de-AT" sz="1400" b="1" dirty="0" smtClean="0"/>
            <a:t>– </a:t>
          </a:r>
        </a:p>
        <a:p>
          <a:pPr>
            <a:spcAft>
              <a:spcPts val="0"/>
            </a:spcAft>
          </a:pPr>
          <a:r>
            <a:rPr lang="de-AT" sz="1400" b="1" dirty="0" smtClean="0"/>
            <a:t>300 </a:t>
          </a:r>
          <a:r>
            <a:rPr lang="de-AT" sz="1400" b="1" dirty="0"/>
            <a:t>n. Chr.</a:t>
          </a:r>
        </a:p>
        <a:p>
          <a:pPr>
            <a:spcAft>
              <a:spcPct val="35000"/>
            </a:spcAft>
          </a:pPr>
          <a:r>
            <a:rPr lang="de-AT" sz="1400" b="1" dirty="0" smtClean="0"/>
            <a:t> Antike </a:t>
          </a:r>
          <a:endParaRPr lang="de-AT" sz="1400" b="1" dirty="0"/>
        </a:p>
      </dgm:t>
    </dgm:pt>
    <dgm:pt modelId="{66EC10FC-6028-4640-9748-D44E4AE25D65}" type="parTrans" cxnId="{BB9F45FB-9659-438E-B522-F719F5E30FF5}">
      <dgm:prSet/>
      <dgm:spPr/>
      <dgm:t>
        <a:bodyPr/>
        <a:lstStyle/>
        <a:p>
          <a:endParaRPr lang="de-AT"/>
        </a:p>
      </dgm:t>
    </dgm:pt>
    <dgm:pt modelId="{B9ACBD7D-24B9-4141-A566-0A73B321E2FE}" type="sibTrans" cxnId="{BB9F45FB-9659-438E-B522-F719F5E30FF5}">
      <dgm:prSet/>
      <dgm:spPr/>
      <dgm:t>
        <a:bodyPr/>
        <a:lstStyle/>
        <a:p>
          <a:endParaRPr lang="de-AT"/>
        </a:p>
      </dgm:t>
    </dgm:pt>
    <dgm:pt modelId="{431094B3-03AC-4AEB-AD6B-7A903C4CE2BA}">
      <dgm:prSet phldrT="[Text]" custT="1"/>
      <dgm:spPr/>
      <dgm:t>
        <a:bodyPr/>
        <a:lstStyle/>
        <a:p>
          <a:r>
            <a:rPr lang="de-AT" sz="1400" b="1" dirty="0"/>
            <a:t>500 - 1400 Mittelalter</a:t>
          </a:r>
          <a:endParaRPr lang="de-AT" sz="1400" dirty="0"/>
        </a:p>
      </dgm:t>
    </dgm:pt>
    <dgm:pt modelId="{8F627306-C7DB-4826-8264-C783ABF24BC4}" type="parTrans" cxnId="{8FC75F47-ED24-437E-97D7-4E7277C8F075}">
      <dgm:prSet/>
      <dgm:spPr/>
      <dgm:t>
        <a:bodyPr/>
        <a:lstStyle/>
        <a:p>
          <a:endParaRPr lang="de-AT"/>
        </a:p>
      </dgm:t>
    </dgm:pt>
    <dgm:pt modelId="{38F40BD6-FDD0-475A-BB06-0D1D37534D37}" type="sibTrans" cxnId="{8FC75F47-ED24-437E-97D7-4E7277C8F075}">
      <dgm:prSet/>
      <dgm:spPr/>
      <dgm:t>
        <a:bodyPr/>
        <a:lstStyle/>
        <a:p>
          <a:endParaRPr lang="de-AT"/>
        </a:p>
      </dgm:t>
    </dgm:pt>
    <dgm:pt modelId="{076C5537-3E71-41BD-9A6B-3125D960CAAE}">
      <dgm:prSet phldrT="[Text]" custT="1"/>
      <dgm:spPr/>
      <dgm:t>
        <a:bodyPr/>
        <a:lstStyle/>
        <a:p>
          <a:r>
            <a:rPr lang="de-AT" sz="1400" b="1" dirty="0"/>
            <a:t>1400 - 1600 Humanismus  Renaissance</a:t>
          </a:r>
          <a:endParaRPr lang="de-AT" sz="1400" dirty="0"/>
        </a:p>
      </dgm:t>
    </dgm:pt>
    <dgm:pt modelId="{AC31BAFE-8424-43A8-A93C-7C293650ECED}" type="parTrans" cxnId="{40AA8463-AA9E-46A2-9E68-63CD06710FE8}">
      <dgm:prSet/>
      <dgm:spPr/>
      <dgm:t>
        <a:bodyPr/>
        <a:lstStyle/>
        <a:p>
          <a:endParaRPr lang="de-AT"/>
        </a:p>
      </dgm:t>
    </dgm:pt>
    <dgm:pt modelId="{AB50C198-F2A3-455B-9F04-C6445D227878}" type="sibTrans" cxnId="{40AA8463-AA9E-46A2-9E68-63CD06710FE8}">
      <dgm:prSet/>
      <dgm:spPr/>
      <dgm:t>
        <a:bodyPr/>
        <a:lstStyle/>
        <a:p>
          <a:endParaRPr lang="de-AT"/>
        </a:p>
      </dgm:t>
    </dgm:pt>
    <dgm:pt modelId="{FC746A96-8C03-4D79-BB46-8F51DF4C9FEA}">
      <dgm:prSet phldrT="[Text]" custT="1"/>
      <dgm:spPr/>
      <dgm:t>
        <a:bodyPr/>
        <a:lstStyle/>
        <a:p>
          <a:r>
            <a:rPr lang="de-AT" sz="1400" b="1" dirty="0"/>
            <a:t>1600-1800 Neuzeit </a:t>
          </a:r>
        </a:p>
      </dgm:t>
    </dgm:pt>
    <dgm:pt modelId="{D505B8E0-CB70-497A-B312-46F70487F8B3}" type="parTrans" cxnId="{ECAE2972-23DC-4D29-90F3-F7D9532E622B}">
      <dgm:prSet/>
      <dgm:spPr/>
      <dgm:t>
        <a:bodyPr/>
        <a:lstStyle/>
        <a:p>
          <a:endParaRPr lang="de-AT"/>
        </a:p>
      </dgm:t>
    </dgm:pt>
    <dgm:pt modelId="{04D6656D-C1AA-4304-8487-4C46A9D912DF}" type="sibTrans" cxnId="{ECAE2972-23DC-4D29-90F3-F7D9532E622B}">
      <dgm:prSet/>
      <dgm:spPr/>
      <dgm:t>
        <a:bodyPr/>
        <a:lstStyle/>
        <a:p>
          <a:endParaRPr lang="de-AT"/>
        </a:p>
      </dgm:t>
    </dgm:pt>
    <dgm:pt modelId="{F6386726-AA2B-4E77-A3F6-07584B235DE4}">
      <dgm:prSet phldrT="[Text]" custT="1"/>
      <dgm:spPr/>
      <dgm:t>
        <a:bodyPr/>
        <a:lstStyle/>
        <a:p>
          <a:r>
            <a:rPr lang="de-AT" sz="1400" b="1" dirty="0"/>
            <a:t>19. </a:t>
          </a:r>
          <a:r>
            <a:rPr lang="de-AT" sz="1400" b="1" dirty="0" smtClean="0"/>
            <a:t>Jahrhundert</a:t>
          </a:r>
          <a:endParaRPr lang="de-AT" sz="1400" b="1" i="1" dirty="0"/>
        </a:p>
      </dgm:t>
    </dgm:pt>
    <dgm:pt modelId="{7CC0B153-DAC7-4BB2-8248-EE0FD6A0E7E7}" type="parTrans" cxnId="{55025924-4843-4D5F-8A53-55E931EE959A}">
      <dgm:prSet/>
      <dgm:spPr/>
      <dgm:t>
        <a:bodyPr/>
        <a:lstStyle/>
        <a:p>
          <a:endParaRPr lang="de-AT"/>
        </a:p>
      </dgm:t>
    </dgm:pt>
    <dgm:pt modelId="{C2E6C7B4-47B1-4974-95DD-07A4EB81D57A}" type="sibTrans" cxnId="{55025924-4843-4D5F-8A53-55E931EE959A}">
      <dgm:prSet/>
      <dgm:spPr/>
      <dgm:t>
        <a:bodyPr/>
        <a:lstStyle/>
        <a:p>
          <a:endParaRPr lang="de-AT"/>
        </a:p>
      </dgm:t>
    </dgm:pt>
    <dgm:pt modelId="{10EEE2ED-11D6-40E0-A946-2DFB421FAA41}">
      <dgm:prSet phldrT="[Text]" custT="1"/>
      <dgm:spPr/>
      <dgm:t>
        <a:bodyPr/>
        <a:lstStyle/>
        <a:p>
          <a:r>
            <a:rPr lang="de-AT" sz="1400" b="1" dirty="0"/>
            <a:t>20./21. Jahrhundert </a:t>
          </a:r>
          <a:r>
            <a:rPr lang="de-AT" sz="1400" b="1" i="1" dirty="0" smtClean="0"/>
            <a:t> </a:t>
          </a:r>
          <a:endParaRPr lang="de-AT" sz="1400" i="1" dirty="0"/>
        </a:p>
      </dgm:t>
    </dgm:pt>
    <dgm:pt modelId="{EEA2F298-1106-4F6D-B454-F4257C57436F}" type="parTrans" cxnId="{4A50223B-1335-477D-839B-F736E18D780C}">
      <dgm:prSet/>
      <dgm:spPr/>
      <dgm:t>
        <a:bodyPr/>
        <a:lstStyle/>
        <a:p>
          <a:endParaRPr lang="de-AT"/>
        </a:p>
      </dgm:t>
    </dgm:pt>
    <dgm:pt modelId="{7DCF14A4-26B8-46DF-8B72-A79838603811}" type="sibTrans" cxnId="{4A50223B-1335-477D-839B-F736E18D780C}">
      <dgm:prSet/>
      <dgm:spPr/>
      <dgm:t>
        <a:bodyPr/>
        <a:lstStyle/>
        <a:p>
          <a:endParaRPr lang="de-AT"/>
        </a:p>
      </dgm:t>
    </dgm:pt>
    <dgm:pt modelId="{02F365A8-8502-444B-9C39-AD941E61DC41}" type="pres">
      <dgm:prSet presAssocID="{79E812DC-A5BD-4C25-8708-2C5C86E23D40}" presName="Name0" presStyleCnt="0">
        <dgm:presLayoutVars>
          <dgm:dir/>
          <dgm:resizeHandles val="exact"/>
        </dgm:presLayoutVars>
      </dgm:prSet>
      <dgm:spPr/>
    </dgm:pt>
    <dgm:pt modelId="{B6CFF3A6-24AB-4565-BF5C-1D301FC674C1}" type="pres">
      <dgm:prSet presAssocID="{429F979F-79AC-44F3-95C2-9D479CEFF2A0}" presName="parTxOnly" presStyleLbl="node1" presStyleIdx="0" presStyleCnt="6">
        <dgm:presLayoutVars>
          <dgm:bulletEnabled val="1"/>
        </dgm:presLayoutVars>
      </dgm:prSet>
      <dgm:spPr/>
      <dgm:t>
        <a:bodyPr/>
        <a:lstStyle/>
        <a:p>
          <a:endParaRPr lang="de-AT"/>
        </a:p>
      </dgm:t>
    </dgm:pt>
    <dgm:pt modelId="{4FA4B3AC-2AA0-413F-A442-32E76046EEDB}" type="pres">
      <dgm:prSet presAssocID="{B9ACBD7D-24B9-4141-A566-0A73B321E2FE}" presName="parSpace" presStyleCnt="0"/>
      <dgm:spPr/>
    </dgm:pt>
    <dgm:pt modelId="{FC4379DD-D763-4396-A491-37BFBCB0EFA5}" type="pres">
      <dgm:prSet presAssocID="{431094B3-03AC-4AEB-AD6B-7A903C4CE2BA}" presName="parTxOnly" presStyleLbl="node1" presStyleIdx="1" presStyleCnt="6">
        <dgm:presLayoutVars>
          <dgm:bulletEnabled val="1"/>
        </dgm:presLayoutVars>
      </dgm:prSet>
      <dgm:spPr/>
      <dgm:t>
        <a:bodyPr/>
        <a:lstStyle/>
        <a:p>
          <a:endParaRPr lang="de-AT"/>
        </a:p>
      </dgm:t>
    </dgm:pt>
    <dgm:pt modelId="{DB88E628-1FFE-41D2-B358-6001ED1F21B1}" type="pres">
      <dgm:prSet presAssocID="{38F40BD6-FDD0-475A-BB06-0D1D37534D37}" presName="parSpace" presStyleCnt="0"/>
      <dgm:spPr/>
    </dgm:pt>
    <dgm:pt modelId="{F87291E5-3FBB-4F4F-B37B-A1CD14199233}" type="pres">
      <dgm:prSet presAssocID="{076C5537-3E71-41BD-9A6B-3125D960CAAE}" presName="parTxOnly" presStyleLbl="node1" presStyleIdx="2" presStyleCnt="6">
        <dgm:presLayoutVars>
          <dgm:bulletEnabled val="1"/>
        </dgm:presLayoutVars>
      </dgm:prSet>
      <dgm:spPr/>
      <dgm:t>
        <a:bodyPr/>
        <a:lstStyle/>
        <a:p>
          <a:endParaRPr lang="de-AT"/>
        </a:p>
      </dgm:t>
    </dgm:pt>
    <dgm:pt modelId="{867A182A-3F1A-4981-AC6C-C73663C9F968}" type="pres">
      <dgm:prSet presAssocID="{AB50C198-F2A3-455B-9F04-C6445D227878}" presName="parSpace" presStyleCnt="0"/>
      <dgm:spPr/>
    </dgm:pt>
    <dgm:pt modelId="{970EFA37-969C-4A5B-AC7A-72F45EB86E3B}" type="pres">
      <dgm:prSet presAssocID="{FC746A96-8C03-4D79-BB46-8F51DF4C9FEA}" presName="parTxOnly" presStyleLbl="node1" presStyleIdx="3" presStyleCnt="6">
        <dgm:presLayoutVars>
          <dgm:bulletEnabled val="1"/>
        </dgm:presLayoutVars>
      </dgm:prSet>
      <dgm:spPr/>
      <dgm:t>
        <a:bodyPr/>
        <a:lstStyle/>
        <a:p>
          <a:endParaRPr lang="de-AT"/>
        </a:p>
      </dgm:t>
    </dgm:pt>
    <dgm:pt modelId="{E5C7DF09-4FBD-4E3E-89A5-9E9AD99F4220}" type="pres">
      <dgm:prSet presAssocID="{04D6656D-C1AA-4304-8487-4C46A9D912DF}" presName="parSpace" presStyleCnt="0"/>
      <dgm:spPr/>
    </dgm:pt>
    <dgm:pt modelId="{F593FA09-DB35-4B23-BE10-96D3F1F859BD}" type="pres">
      <dgm:prSet presAssocID="{F6386726-AA2B-4E77-A3F6-07584B235DE4}" presName="parTxOnly" presStyleLbl="node1" presStyleIdx="4" presStyleCnt="6">
        <dgm:presLayoutVars>
          <dgm:bulletEnabled val="1"/>
        </dgm:presLayoutVars>
      </dgm:prSet>
      <dgm:spPr/>
      <dgm:t>
        <a:bodyPr/>
        <a:lstStyle/>
        <a:p>
          <a:endParaRPr lang="de-AT"/>
        </a:p>
      </dgm:t>
    </dgm:pt>
    <dgm:pt modelId="{EB642230-00E4-4B55-BFB6-5564E89B53A1}" type="pres">
      <dgm:prSet presAssocID="{C2E6C7B4-47B1-4974-95DD-07A4EB81D57A}" presName="parSpace" presStyleCnt="0"/>
      <dgm:spPr/>
    </dgm:pt>
    <dgm:pt modelId="{B738605F-C405-46B5-ADF6-65A62CF01166}" type="pres">
      <dgm:prSet presAssocID="{10EEE2ED-11D6-40E0-A946-2DFB421FAA41}" presName="parTxOnly" presStyleLbl="node1" presStyleIdx="5" presStyleCnt="6">
        <dgm:presLayoutVars>
          <dgm:bulletEnabled val="1"/>
        </dgm:presLayoutVars>
      </dgm:prSet>
      <dgm:spPr/>
      <dgm:t>
        <a:bodyPr/>
        <a:lstStyle/>
        <a:p>
          <a:endParaRPr lang="de-AT"/>
        </a:p>
      </dgm:t>
    </dgm:pt>
  </dgm:ptLst>
  <dgm:cxnLst>
    <dgm:cxn modelId="{E295F665-A59E-48FA-96E3-73A5306A5283}" type="presOf" srcId="{431094B3-03AC-4AEB-AD6B-7A903C4CE2BA}" destId="{FC4379DD-D763-4396-A491-37BFBCB0EFA5}" srcOrd="0" destOrd="0" presId="urn:microsoft.com/office/officeart/2005/8/layout/hChevron3"/>
    <dgm:cxn modelId="{FA561119-3263-49E9-BD6C-7B04A39557D6}" type="presOf" srcId="{F6386726-AA2B-4E77-A3F6-07584B235DE4}" destId="{F593FA09-DB35-4B23-BE10-96D3F1F859BD}" srcOrd="0" destOrd="0" presId="urn:microsoft.com/office/officeart/2005/8/layout/hChevron3"/>
    <dgm:cxn modelId="{8FC75F47-ED24-437E-97D7-4E7277C8F075}" srcId="{79E812DC-A5BD-4C25-8708-2C5C86E23D40}" destId="{431094B3-03AC-4AEB-AD6B-7A903C4CE2BA}" srcOrd="1" destOrd="0" parTransId="{8F627306-C7DB-4826-8264-C783ABF24BC4}" sibTransId="{38F40BD6-FDD0-475A-BB06-0D1D37534D37}"/>
    <dgm:cxn modelId="{40AA8463-AA9E-46A2-9E68-63CD06710FE8}" srcId="{79E812DC-A5BD-4C25-8708-2C5C86E23D40}" destId="{076C5537-3E71-41BD-9A6B-3125D960CAAE}" srcOrd="2" destOrd="0" parTransId="{AC31BAFE-8424-43A8-A93C-7C293650ECED}" sibTransId="{AB50C198-F2A3-455B-9F04-C6445D227878}"/>
    <dgm:cxn modelId="{CC2A8615-3E27-408D-9038-C9A79E4B534E}" type="presOf" srcId="{10EEE2ED-11D6-40E0-A946-2DFB421FAA41}" destId="{B738605F-C405-46B5-ADF6-65A62CF01166}" srcOrd="0" destOrd="0" presId="urn:microsoft.com/office/officeart/2005/8/layout/hChevron3"/>
    <dgm:cxn modelId="{ECAE2972-23DC-4D29-90F3-F7D9532E622B}" srcId="{79E812DC-A5BD-4C25-8708-2C5C86E23D40}" destId="{FC746A96-8C03-4D79-BB46-8F51DF4C9FEA}" srcOrd="3" destOrd="0" parTransId="{D505B8E0-CB70-497A-B312-46F70487F8B3}" sibTransId="{04D6656D-C1AA-4304-8487-4C46A9D912DF}"/>
    <dgm:cxn modelId="{E1DB1FCA-BEEC-40EC-A419-FEA30EEF67A6}" type="presOf" srcId="{429F979F-79AC-44F3-95C2-9D479CEFF2A0}" destId="{B6CFF3A6-24AB-4565-BF5C-1D301FC674C1}" srcOrd="0" destOrd="0" presId="urn:microsoft.com/office/officeart/2005/8/layout/hChevron3"/>
    <dgm:cxn modelId="{8980D525-783A-4505-81D4-7A0A4E41E53F}" type="presOf" srcId="{FC746A96-8C03-4D79-BB46-8F51DF4C9FEA}" destId="{970EFA37-969C-4A5B-AC7A-72F45EB86E3B}" srcOrd="0" destOrd="0" presId="urn:microsoft.com/office/officeart/2005/8/layout/hChevron3"/>
    <dgm:cxn modelId="{5018A91A-BBA5-4460-BA4D-43D1AB3F4B7C}" type="presOf" srcId="{79E812DC-A5BD-4C25-8708-2C5C86E23D40}" destId="{02F365A8-8502-444B-9C39-AD941E61DC41}" srcOrd="0" destOrd="0" presId="urn:microsoft.com/office/officeart/2005/8/layout/hChevron3"/>
    <dgm:cxn modelId="{55025924-4843-4D5F-8A53-55E931EE959A}" srcId="{79E812DC-A5BD-4C25-8708-2C5C86E23D40}" destId="{F6386726-AA2B-4E77-A3F6-07584B235DE4}" srcOrd="4" destOrd="0" parTransId="{7CC0B153-DAC7-4BB2-8248-EE0FD6A0E7E7}" sibTransId="{C2E6C7B4-47B1-4974-95DD-07A4EB81D57A}"/>
    <dgm:cxn modelId="{4A50223B-1335-477D-839B-F736E18D780C}" srcId="{79E812DC-A5BD-4C25-8708-2C5C86E23D40}" destId="{10EEE2ED-11D6-40E0-A946-2DFB421FAA41}" srcOrd="5" destOrd="0" parTransId="{EEA2F298-1106-4F6D-B454-F4257C57436F}" sibTransId="{7DCF14A4-26B8-46DF-8B72-A79838603811}"/>
    <dgm:cxn modelId="{BB9F45FB-9659-438E-B522-F719F5E30FF5}" srcId="{79E812DC-A5BD-4C25-8708-2C5C86E23D40}" destId="{429F979F-79AC-44F3-95C2-9D479CEFF2A0}" srcOrd="0" destOrd="0" parTransId="{66EC10FC-6028-4640-9748-D44E4AE25D65}" sibTransId="{B9ACBD7D-24B9-4141-A566-0A73B321E2FE}"/>
    <dgm:cxn modelId="{6BCFB580-98A7-4C43-9BBA-624DF7B492DE}" type="presOf" srcId="{076C5537-3E71-41BD-9A6B-3125D960CAAE}" destId="{F87291E5-3FBB-4F4F-B37B-A1CD14199233}" srcOrd="0" destOrd="0" presId="urn:microsoft.com/office/officeart/2005/8/layout/hChevron3"/>
    <dgm:cxn modelId="{A49B3514-B063-4508-B361-02BCED389E74}" type="presParOf" srcId="{02F365A8-8502-444B-9C39-AD941E61DC41}" destId="{B6CFF3A6-24AB-4565-BF5C-1D301FC674C1}" srcOrd="0" destOrd="0" presId="urn:microsoft.com/office/officeart/2005/8/layout/hChevron3"/>
    <dgm:cxn modelId="{970A3188-29A5-421B-8C81-42FB9C75C619}" type="presParOf" srcId="{02F365A8-8502-444B-9C39-AD941E61DC41}" destId="{4FA4B3AC-2AA0-413F-A442-32E76046EEDB}" srcOrd="1" destOrd="0" presId="urn:microsoft.com/office/officeart/2005/8/layout/hChevron3"/>
    <dgm:cxn modelId="{73684496-8346-4BC6-84D3-7C65EE327AA4}" type="presParOf" srcId="{02F365A8-8502-444B-9C39-AD941E61DC41}" destId="{FC4379DD-D763-4396-A491-37BFBCB0EFA5}" srcOrd="2" destOrd="0" presId="urn:microsoft.com/office/officeart/2005/8/layout/hChevron3"/>
    <dgm:cxn modelId="{DC9D985A-4C78-420A-B491-0F0956A916CC}" type="presParOf" srcId="{02F365A8-8502-444B-9C39-AD941E61DC41}" destId="{DB88E628-1FFE-41D2-B358-6001ED1F21B1}" srcOrd="3" destOrd="0" presId="urn:microsoft.com/office/officeart/2005/8/layout/hChevron3"/>
    <dgm:cxn modelId="{5D2E9051-0C63-44A2-957B-028FA69FA7EF}" type="presParOf" srcId="{02F365A8-8502-444B-9C39-AD941E61DC41}" destId="{F87291E5-3FBB-4F4F-B37B-A1CD14199233}" srcOrd="4" destOrd="0" presId="urn:microsoft.com/office/officeart/2005/8/layout/hChevron3"/>
    <dgm:cxn modelId="{67203872-A984-4F76-B10A-9A40D70FF970}" type="presParOf" srcId="{02F365A8-8502-444B-9C39-AD941E61DC41}" destId="{867A182A-3F1A-4981-AC6C-C73663C9F968}" srcOrd="5" destOrd="0" presId="urn:microsoft.com/office/officeart/2005/8/layout/hChevron3"/>
    <dgm:cxn modelId="{6AFBDED2-4E43-4D18-B645-49DC31E30E56}" type="presParOf" srcId="{02F365A8-8502-444B-9C39-AD941E61DC41}" destId="{970EFA37-969C-4A5B-AC7A-72F45EB86E3B}" srcOrd="6" destOrd="0" presId="urn:microsoft.com/office/officeart/2005/8/layout/hChevron3"/>
    <dgm:cxn modelId="{E5A26364-AF86-4832-AA3A-96B878978F1B}" type="presParOf" srcId="{02F365A8-8502-444B-9C39-AD941E61DC41}" destId="{E5C7DF09-4FBD-4E3E-89A5-9E9AD99F4220}" srcOrd="7" destOrd="0" presId="urn:microsoft.com/office/officeart/2005/8/layout/hChevron3"/>
    <dgm:cxn modelId="{A3EB3516-432D-45A2-BB36-F8271D3A05B7}" type="presParOf" srcId="{02F365A8-8502-444B-9C39-AD941E61DC41}" destId="{F593FA09-DB35-4B23-BE10-96D3F1F859BD}" srcOrd="8" destOrd="0" presId="urn:microsoft.com/office/officeart/2005/8/layout/hChevron3"/>
    <dgm:cxn modelId="{A65CFC07-9C60-4AF9-B13D-89E58B3CBD61}" type="presParOf" srcId="{02F365A8-8502-444B-9C39-AD941E61DC41}" destId="{EB642230-00E4-4B55-BFB6-5564E89B53A1}" srcOrd="9" destOrd="0" presId="urn:microsoft.com/office/officeart/2005/8/layout/hChevron3"/>
    <dgm:cxn modelId="{82B7BC2E-5EDC-4393-B551-FE0C1BBA3A9F}" type="presParOf" srcId="{02F365A8-8502-444B-9C39-AD941E61DC41}" destId="{B738605F-C405-46B5-ADF6-65A62CF01166}" srcOrd="10" destOrd="0" presId="urn:microsoft.com/office/officeart/2005/8/layout/hChevron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D8FF6BE-67BA-466C-B2DE-E7ABEB8C7CF9}" type="doc">
      <dgm:prSet loTypeId="urn:microsoft.com/office/officeart/2005/8/layout/venn2" loCatId="relationship" qsTypeId="urn:microsoft.com/office/officeart/2005/8/quickstyle/3d2" qsCatId="3D" csTypeId="urn:microsoft.com/office/officeart/2005/8/colors/colorful5" csCatId="colorful" phldr="1"/>
      <dgm:spPr/>
    </dgm:pt>
    <dgm:pt modelId="{5E59AF82-0CDD-4269-8BDC-B482D21E5A9A}">
      <dgm:prSet phldrT="[Text]" custT="1"/>
      <dgm:spPr/>
      <dgm:t>
        <a:bodyPr/>
        <a:lstStyle/>
        <a:p>
          <a:pPr algn="ctr"/>
          <a:r>
            <a:rPr lang="de-AT" sz="2000" b="1" dirty="0">
              <a:solidFill>
                <a:sysClr val="windowText" lastClr="000000"/>
              </a:solidFill>
            </a:rPr>
            <a:t>Wirtschafts-ethik</a:t>
          </a:r>
          <a:endParaRPr lang="de-AT" sz="1400" b="1" dirty="0">
            <a:solidFill>
              <a:sysClr val="windowText" lastClr="000000"/>
            </a:solidFill>
          </a:endParaRPr>
        </a:p>
      </dgm:t>
    </dgm:pt>
    <dgm:pt modelId="{C95B9905-8FDF-4804-8825-0DEB43F006AE}" type="parTrans" cxnId="{0A02D298-3C5E-4FF8-97F2-0EB4C1E8C1E5}">
      <dgm:prSet/>
      <dgm:spPr/>
      <dgm:t>
        <a:bodyPr/>
        <a:lstStyle/>
        <a:p>
          <a:pPr algn="ctr"/>
          <a:endParaRPr lang="de-AT">
            <a:solidFill>
              <a:sysClr val="windowText" lastClr="000000"/>
            </a:solidFill>
          </a:endParaRPr>
        </a:p>
      </dgm:t>
    </dgm:pt>
    <dgm:pt modelId="{9D253F67-53C0-499C-9A8E-D00A660A0081}" type="sibTrans" cxnId="{0A02D298-3C5E-4FF8-97F2-0EB4C1E8C1E5}">
      <dgm:prSet/>
      <dgm:spPr/>
      <dgm:t>
        <a:bodyPr/>
        <a:lstStyle/>
        <a:p>
          <a:pPr algn="ctr"/>
          <a:endParaRPr lang="de-AT">
            <a:solidFill>
              <a:sysClr val="windowText" lastClr="000000"/>
            </a:solidFill>
          </a:endParaRPr>
        </a:p>
      </dgm:t>
    </dgm:pt>
    <dgm:pt modelId="{BF534486-7FE5-4E24-920C-EB4187F5F7CF}">
      <dgm:prSet phldrT="[Text]" custT="1"/>
      <dgm:spPr/>
      <dgm:t>
        <a:bodyPr/>
        <a:lstStyle/>
        <a:p>
          <a:pPr algn="ctr"/>
          <a:r>
            <a:rPr lang="de-AT" sz="2000" b="1" dirty="0">
              <a:solidFill>
                <a:sysClr val="windowText" lastClr="000000"/>
              </a:solidFill>
            </a:rPr>
            <a:t>Unternehmens-ethik</a:t>
          </a:r>
        </a:p>
      </dgm:t>
    </dgm:pt>
    <dgm:pt modelId="{A8239759-31E7-4767-A20B-7D171E3DE3B4}" type="parTrans" cxnId="{B971EB42-07AD-4152-8AFE-F786B0B81098}">
      <dgm:prSet/>
      <dgm:spPr/>
      <dgm:t>
        <a:bodyPr/>
        <a:lstStyle/>
        <a:p>
          <a:pPr algn="ctr"/>
          <a:endParaRPr lang="de-AT">
            <a:solidFill>
              <a:sysClr val="windowText" lastClr="000000"/>
            </a:solidFill>
          </a:endParaRPr>
        </a:p>
      </dgm:t>
    </dgm:pt>
    <dgm:pt modelId="{EFCD37E7-D8D5-4453-8645-97335A9DB426}" type="sibTrans" cxnId="{B971EB42-07AD-4152-8AFE-F786B0B81098}">
      <dgm:prSet/>
      <dgm:spPr/>
      <dgm:t>
        <a:bodyPr/>
        <a:lstStyle/>
        <a:p>
          <a:pPr algn="ctr"/>
          <a:endParaRPr lang="de-AT">
            <a:solidFill>
              <a:sysClr val="windowText" lastClr="000000"/>
            </a:solidFill>
          </a:endParaRPr>
        </a:p>
      </dgm:t>
    </dgm:pt>
    <dgm:pt modelId="{9700347B-4B1E-4CD8-B2B9-8DCA8A0CA0D7}">
      <dgm:prSet phldrT="[Text]" custT="1"/>
      <dgm:spPr/>
      <dgm:t>
        <a:bodyPr/>
        <a:lstStyle/>
        <a:p>
          <a:pPr algn="ctr"/>
          <a:r>
            <a:rPr lang="de-AT" sz="2000" b="1" dirty="0">
              <a:solidFill>
                <a:sysClr val="windowText" lastClr="000000"/>
              </a:solidFill>
            </a:rPr>
            <a:t>Individualethik</a:t>
          </a:r>
          <a:endParaRPr lang="de-AT" sz="1600" b="1" dirty="0">
            <a:solidFill>
              <a:sysClr val="windowText" lastClr="000000"/>
            </a:solidFill>
          </a:endParaRPr>
        </a:p>
      </dgm:t>
    </dgm:pt>
    <dgm:pt modelId="{25A21CDD-6346-4906-B615-610CB2432A71}" type="parTrans" cxnId="{802E1306-2609-48F4-B92F-5DC99C9D1771}">
      <dgm:prSet/>
      <dgm:spPr/>
      <dgm:t>
        <a:bodyPr/>
        <a:lstStyle/>
        <a:p>
          <a:pPr algn="ctr"/>
          <a:endParaRPr lang="de-AT">
            <a:solidFill>
              <a:sysClr val="windowText" lastClr="000000"/>
            </a:solidFill>
          </a:endParaRPr>
        </a:p>
      </dgm:t>
    </dgm:pt>
    <dgm:pt modelId="{C1512ED7-EE3E-4AF5-828F-B261E0F55E04}" type="sibTrans" cxnId="{802E1306-2609-48F4-B92F-5DC99C9D1771}">
      <dgm:prSet/>
      <dgm:spPr/>
      <dgm:t>
        <a:bodyPr/>
        <a:lstStyle/>
        <a:p>
          <a:pPr algn="ctr"/>
          <a:endParaRPr lang="de-AT">
            <a:solidFill>
              <a:sysClr val="windowText" lastClr="000000"/>
            </a:solidFill>
          </a:endParaRPr>
        </a:p>
      </dgm:t>
    </dgm:pt>
    <dgm:pt modelId="{56E22519-7FCB-47BE-852E-52C6DE071654}" type="pres">
      <dgm:prSet presAssocID="{2D8FF6BE-67BA-466C-B2DE-E7ABEB8C7CF9}" presName="Name0" presStyleCnt="0">
        <dgm:presLayoutVars>
          <dgm:chMax val="7"/>
          <dgm:resizeHandles val="exact"/>
        </dgm:presLayoutVars>
      </dgm:prSet>
      <dgm:spPr/>
    </dgm:pt>
    <dgm:pt modelId="{A8AD6F83-5136-49D6-952B-F6FF13CF0708}" type="pres">
      <dgm:prSet presAssocID="{2D8FF6BE-67BA-466C-B2DE-E7ABEB8C7CF9}" presName="comp1" presStyleCnt="0"/>
      <dgm:spPr/>
    </dgm:pt>
    <dgm:pt modelId="{92BB5930-692F-46F6-A72B-65D8643114BC}" type="pres">
      <dgm:prSet presAssocID="{2D8FF6BE-67BA-466C-B2DE-E7ABEB8C7CF9}" presName="circle1" presStyleLbl="node1" presStyleIdx="0" presStyleCnt="3" custScaleX="124894" custScaleY="95519" custLinFactNeighborX="1293" custLinFactNeighborY="-525"/>
      <dgm:spPr/>
      <dgm:t>
        <a:bodyPr/>
        <a:lstStyle/>
        <a:p>
          <a:endParaRPr lang="de-AT"/>
        </a:p>
      </dgm:t>
    </dgm:pt>
    <dgm:pt modelId="{77639C7C-8E15-4155-9A75-84044FF61223}" type="pres">
      <dgm:prSet presAssocID="{2D8FF6BE-67BA-466C-B2DE-E7ABEB8C7CF9}" presName="c1text" presStyleLbl="node1" presStyleIdx="0" presStyleCnt="3">
        <dgm:presLayoutVars>
          <dgm:bulletEnabled val="1"/>
        </dgm:presLayoutVars>
      </dgm:prSet>
      <dgm:spPr/>
      <dgm:t>
        <a:bodyPr/>
        <a:lstStyle/>
        <a:p>
          <a:endParaRPr lang="de-AT"/>
        </a:p>
      </dgm:t>
    </dgm:pt>
    <dgm:pt modelId="{36C125B6-5630-402A-B4C4-40702CF9AE85}" type="pres">
      <dgm:prSet presAssocID="{2D8FF6BE-67BA-466C-B2DE-E7ABEB8C7CF9}" presName="comp2" presStyleCnt="0"/>
      <dgm:spPr/>
    </dgm:pt>
    <dgm:pt modelId="{C2052490-3A66-49DA-879F-12598649C76A}" type="pres">
      <dgm:prSet presAssocID="{2D8FF6BE-67BA-466C-B2DE-E7ABEB8C7CF9}" presName="circle2" presStyleLbl="node1" presStyleIdx="1" presStyleCnt="3" custScaleX="161714" custScaleY="88889" custLinFactNeighborX="-682" custLinFactNeighborY="-5649"/>
      <dgm:spPr/>
      <dgm:t>
        <a:bodyPr/>
        <a:lstStyle/>
        <a:p>
          <a:endParaRPr lang="de-AT"/>
        </a:p>
      </dgm:t>
    </dgm:pt>
    <dgm:pt modelId="{C35951CD-33FF-4C25-882A-82A5EDE612DE}" type="pres">
      <dgm:prSet presAssocID="{2D8FF6BE-67BA-466C-B2DE-E7ABEB8C7CF9}" presName="c2text" presStyleLbl="node1" presStyleIdx="1" presStyleCnt="3">
        <dgm:presLayoutVars>
          <dgm:bulletEnabled val="1"/>
        </dgm:presLayoutVars>
      </dgm:prSet>
      <dgm:spPr/>
      <dgm:t>
        <a:bodyPr/>
        <a:lstStyle/>
        <a:p>
          <a:endParaRPr lang="de-AT"/>
        </a:p>
      </dgm:t>
    </dgm:pt>
    <dgm:pt modelId="{E2FE71D7-7174-4368-9751-CE4F78EB2F9C}" type="pres">
      <dgm:prSet presAssocID="{2D8FF6BE-67BA-466C-B2DE-E7ABEB8C7CF9}" presName="comp3" presStyleCnt="0"/>
      <dgm:spPr/>
    </dgm:pt>
    <dgm:pt modelId="{6AA9E98F-BFB4-4C68-8EF9-2D7B4C241138}" type="pres">
      <dgm:prSet presAssocID="{2D8FF6BE-67BA-466C-B2DE-E7ABEB8C7CF9}" presName="circle3" presStyleLbl="node1" presStyleIdx="2" presStyleCnt="3" custScaleX="172690" custScaleY="71429" custLinFactNeighborX="1511" custLinFactNeighborY="-19188"/>
      <dgm:spPr/>
      <dgm:t>
        <a:bodyPr/>
        <a:lstStyle/>
        <a:p>
          <a:endParaRPr lang="de-AT"/>
        </a:p>
      </dgm:t>
    </dgm:pt>
    <dgm:pt modelId="{A7BF9C95-B471-4BF2-979D-8E232FDC73EE}" type="pres">
      <dgm:prSet presAssocID="{2D8FF6BE-67BA-466C-B2DE-E7ABEB8C7CF9}" presName="c3text" presStyleLbl="node1" presStyleIdx="2" presStyleCnt="3">
        <dgm:presLayoutVars>
          <dgm:bulletEnabled val="1"/>
        </dgm:presLayoutVars>
      </dgm:prSet>
      <dgm:spPr/>
      <dgm:t>
        <a:bodyPr/>
        <a:lstStyle/>
        <a:p>
          <a:endParaRPr lang="de-AT"/>
        </a:p>
      </dgm:t>
    </dgm:pt>
  </dgm:ptLst>
  <dgm:cxnLst>
    <dgm:cxn modelId="{802E1306-2609-48F4-B92F-5DC99C9D1771}" srcId="{2D8FF6BE-67BA-466C-B2DE-E7ABEB8C7CF9}" destId="{9700347B-4B1E-4CD8-B2B9-8DCA8A0CA0D7}" srcOrd="2" destOrd="0" parTransId="{25A21CDD-6346-4906-B615-610CB2432A71}" sibTransId="{C1512ED7-EE3E-4AF5-828F-B261E0F55E04}"/>
    <dgm:cxn modelId="{26588766-1F9E-4981-81FE-F054DC692EAF}" type="presOf" srcId="{9700347B-4B1E-4CD8-B2B9-8DCA8A0CA0D7}" destId="{A7BF9C95-B471-4BF2-979D-8E232FDC73EE}" srcOrd="1" destOrd="0" presId="urn:microsoft.com/office/officeart/2005/8/layout/venn2"/>
    <dgm:cxn modelId="{C3E6B53D-EA87-4253-B667-1FAD0F950929}" type="presOf" srcId="{9700347B-4B1E-4CD8-B2B9-8DCA8A0CA0D7}" destId="{6AA9E98F-BFB4-4C68-8EF9-2D7B4C241138}" srcOrd="0" destOrd="0" presId="urn:microsoft.com/office/officeart/2005/8/layout/venn2"/>
    <dgm:cxn modelId="{BE64EF2E-54D9-44D8-B9FD-69BC43CAD17D}" type="presOf" srcId="{5E59AF82-0CDD-4269-8BDC-B482D21E5A9A}" destId="{77639C7C-8E15-4155-9A75-84044FF61223}" srcOrd="1" destOrd="0" presId="urn:microsoft.com/office/officeart/2005/8/layout/venn2"/>
    <dgm:cxn modelId="{0A640922-F360-4A73-95AF-3E9D7EED51F2}" type="presOf" srcId="{5E59AF82-0CDD-4269-8BDC-B482D21E5A9A}" destId="{92BB5930-692F-46F6-A72B-65D8643114BC}" srcOrd="0" destOrd="0" presId="urn:microsoft.com/office/officeart/2005/8/layout/venn2"/>
    <dgm:cxn modelId="{0A02D298-3C5E-4FF8-97F2-0EB4C1E8C1E5}" srcId="{2D8FF6BE-67BA-466C-B2DE-E7ABEB8C7CF9}" destId="{5E59AF82-0CDD-4269-8BDC-B482D21E5A9A}" srcOrd="0" destOrd="0" parTransId="{C95B9905-8FDF-4804-8825-0DEB43F006AE}" sibTransId="{9D253F67-53C0-499C-9A8E-D00A660A0081}"/>
    <dgm:cxn modelId="{A4769B55-6115-4467-AF1F-A216D42EE2CB}" type="presOf" srcId="{2D8FF6BE-67BA-466C-B2DE-E7ABEB8C7CF9}" destId="{56E22519-7FCB-47BE-852E-52C6DE071654}" srcOrd="0" destOrd="0" presId="urn:microsoft.com/office/officeart/2005/8/layout/venn2"/>
    <dgm:cxn modelId="{E64662DA-A0F0-493E-A0BC-4B87D4A45F2F}" type="presOf" srcId="{BF534486-7FE5-4E24-920C-EB4187F5F7CF}" destId="{C2052490-3A66-49DA-879F-12598649C76A}" srcOrd="0" destOrd="0" presId="urn:microsoft.com/office/officeart/2005/8/layout/venn2"/>
    <dgm:cxn modelId="{3A55B093-132F-4B04-A303-9BC594AB4ADB}" type="presOf" srcId="{BF534486-7FE5-4E24-920C-EB4187F5F7CF}" destId="{C35951CD-33FF-4C25-882A-82A5EDE612DE}" srcOrd="1" destOrd="0" presId="urn:microsoft.com/office/officeart/2005/8/layout/venn2"/>
    <dgm:cxn modelId="{B971EB42-07AD-4152-8AFE-F786B0B81098}" srcId="{2D8FF6BE-67BA-466C-B2DE-E7ABEB8C7CF9}" destId="{BF534486-7FE5-4E24-920C-EB4187F5F7CF}" srcOrd="1" destOrd="0" parTransId="{A8239759-31E7-4767-A20B-7D171E3DE3B4}" sibTransId="{EFCD37E7-D8D5-4453-8645-97335A9DB426}"/>
    <dgm:cxn modelId="{2F5168AB-8F6C-47D8-8C51-AC776F5482C6}" type="presParOf" srcId="{56E22519-7FCB-47BE-852E-52C6DE071654}" destId="{A8AD6F83-5136-49D6-952B-F6FF13CF0708}" srcOrd="0" destOrd="0" presId="urn:microsoft.com/office/officeart/2005/8/layout/venn2"/>
    <dgm:cxn modelId="{8D495628-70A1-4949-BA04-DC9DBD5BB5D2}" type="presParOf" srcId="{A8AD6F83-5136-49D6-952B-F6FF13CF0708}" destId="{92BB5930-692F-46F6-A72B-65D8643114BC}" srcOrd="0" destOrd="0" presId="urn:microsoft.com/office/officeart/2005/8/layout/venn2"/>
    <dgm:cxn modelId="{8BB1657E-DE3B-4090-BB6F-68490EB92EFA}" type="presParOf" srcId="{A8AD6F83-5136-49D6-952B-F6FF13CF0708}" destId="{77639C7C-8E15-4155-9A75-84044FF61223}" srcOrd="1" destOrd="0" presId="urn:microsoft.com/office/officeart/2005/8/layout/venn2"/>
    <dgm:cxn modelId="{402D62BA-5456-489A-B178-10FA70A6F5F7}" type="presParOf" srcId="{56E22519-7FCB-47BE-852E-52C6DE071654}" destId="{36C125B6-5630-402A-B4C4-40702CF9AE85}" srcOrd="1" destOrd="0" presId="urn:microsoft.com/office/officeart/2005/8/layout/venn2"/>
    <dgm:cxn modelId="{7DFAE381-852F-44CB-A1E9-495820A5FE71}" type="presParOf" srcId="{36C125B6-5630-402A-B4C4-40702CF9AE85}" destId="{C2052490-3A66-49DA-879F-12598649C76A}" srcOrd="0" destOrd="0" presId="urn:microsoft.com/office/officeart/2005/8/layout/venn2"/>
    <dgm:cxn modelId="{D4FE7950-D9CE-4033-B6CB-BAA94517FD72}" type="presParOf" srcId="{36C125B6-5630-402A-B4C4-40702CF9AE85}" destId="{C35951CD-33FF-4C25-882A-82A5EDE612DE}" srcOrd="1" destOrd="0" presId="urn:microsoft.com/office/officeart/2005/8/layout/venn2"/>
    <dgm:cxn modelId="{3A721654-21FB-40C6-8E3C-1FCDC790E8BC}" type="presParOf" srcId="{56E22519-7FCB-47BE-852E-52C6DE071654}" destId="{E2FE71D7-7174-4368-9751-CE4F78EB2F9C}" srcOrd="2" destOrd="0" presId="urn:microsoft.com/office/officeart/2005/8/layout/venn2"/>
    <dgm:cxn modelId="{731CAB75-6D5C-4BE2-AC5B-100C0D1BD325}" type="presParOf" srcId="{E2FE71D7-7174-4368-9751-CE4F78EB2F9C}" destId="{6AA9E98F-BFB4-4C68-8EF9-2D7B4C241138}" srcOrd="0" destOrd="0" presId="urn:microsoft.com/office/officeart/2005/8/layout/venn2"/>
    <dgm:cxn modelId="{A8FFDC3F-D552-4B70-A88F-C89C7F7000CF}" type="presParOf" srcId="{E2FE71D7-7174-4368-9751-CE4F78EB2F9C}" destId="{A7BF9C95-B471-4BF2-979D-8E232FDC73EE}" srcOrd="1" destOrd="0" presId="urn:microsoft.com/office/officeart/2005/8/layout/ven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B4805D-EE6F-407F-B30E-D937DF5D2553}">
      <dsp:nvSpPr>
        <dsp:cNvPr id="0" name=""/>
        <dsp:cNvSpPr/>
      </dsp:nvSpPr>
      <dsp:spPr>
        <a:xfrm>
          <a:off x="23" y="0"/>
          <a:ext cx="7704832" cy="4608512"/>
        </a:xfrm>
        <a:prstGeom prst="triangle">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FBC5EFA-B3ED-414B-AEA0-668F87CDA54D}">
      <dsp:nvSpPr>
        <dsp:cNvPr id="0" name=""/>
        <dsp:cNvSpPr/>
      </dsp:nvSpPr>
      <dsp:spPr>
        <a:xfrm>
          <a:off x="0" y="792084"/>
          <a:ext cx="5890745" cy="907300"/>
        </a:xfrm>
        <a:prstGeom prst="roundRect">
          <a:avLst/>
        </a:prstGeom>
        <a:solidFill>
          <a:srgbClr val="FFFF00">
            <a:alpha val="90000"/>
          </a:srgbClr>
        </a:solidFill>
        <a:ln>
          <a:solidFill>
            <a:schemeClr val="accent6">
              <a:lumMod val="40000"/>
              <a:lumOff val="60000"/>
            </a:schemeClr>
          </a:solid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AT" sz="2000" b="1" kern="1200" dirty="0" smtClean="0"/>
            <a:t>Prinzipien</a:t>
          </a:r>
        </a:p>
        <a:p>
          <a:pPr lvl="0" algn="ctr" defTabSz="889000">
            <a:lnSpc>
              <a:spcPct val="90000"/>
            </a:lnSpc>
            <a:spcBef>
              <a:spcPct val="0"/>
            </a:spcBef>
            <a:spcAft>
              <a:spcPct val="35000"/>
            </a:spcAft>
          </a:pPr>
          <a:r>
            <a:rPr lang="de-AT" sz="2000" kern="1200" dirty="0" smtClean="0"/>
            <a:t>Einheitsstiftende, allgemeine Grundsätze, die an erster Stelle stehen.</a:t>
          </a:r>
          <a:endParaRPr lang="de-AT" sz="2000" b="1" kern="1200" dirty="0" smtClean="0"/>
        </a:p>
      </dsp:txBody>
      <dsp:txXfrm>
        <a:off x="0" y="792084"/>
        <a:ext cx="5890745" cy="907300"/>
      </dsp:txXfrm>
    </dsp:sp>
    <dsp:sp modelId="{6B347CE8-BAED-4901-AB40-A3B805ABFB82}">
      <dsp:nvSpPr>
        <dsp:cNvPr id="0" name=""/>
        <dsp:cNvSpPr/>
      </dsp:nvSpPr>
      <dsp:spPr>
        <a:xfrm>
          <a:off x="0" y="1800205"/>
          <a:ext cx="5885053" cy="1181151"/>
        </a:xfrm>
        <a:prstGeom prst="roundRect">
          <a:avLst/>
        </a:prstGeom>
        <a:solidFill>
          <a:srgbClr val="F8AAFA">
            <a:alpha val="89804"/>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AT" sz="2000" b="1" kern="1200" dirty="0" smtClean="0"/>
            <a:t>Normen</a:t>
          </a:r>
        </a:p>
        <a:p>
          <a:pPr lvl="0" algn="ctr" defTabSz="889000">
            <a:lnSpc>
              <a:spcPct val="90000"/>
            </a:lnSpc>
            <a:spcBef>
              <a:spcPct val="0"/>
            </a:spcBef>
            <a:spcAft>
              <a:spcPct val="35000"/>
            </a:spcAft>
          </a:pPr>
          <a:r>
            <a:rPr lang="de-AT" sz="2000" kern="1200" dirty="0" smtClean="0"/>
            <a:t>Generalisierte Verhaltenserwartungen, Handlungsregeln  (Gebote und Verbote)</a:t>
          </a:r>
          <a:endParaRPr lang="de-AT" sz="2000" b="1" kern="1200" dirty="0" smtClean="0"/>
        </a:p>
      </dsp:txBody>
      <dsp:txXfrm>
        <a:off x="0" y="1800205"/>
        <a:ext cx="5885053" cy="1181151"/>
      </dsp:txXfrm>
    </dsp:sp>
    <dsp:sp modelId="{62BF86D0-95FD-471E-B409-562B740F53CD}">
      <dsp:nvSpPr>
        <dsp:cNvPr id="0" name=""/>
        <dsp:cNvSpPr/>
      </dsp:nvSpPr>
      <dsp:spPr>
        <a:xfrm>
          <a:off x="0" y="3096347"/>
          <a:ext cx="5876336" cy="1255640"/>
        </a:xfrm>
        <a:prstGeom prst="roundRect">
          <a:avLst/>
        </a:prstGeom>
        <a:solidFill>
          <a:schemeClr val="bg2">
            <a:lumMod val="90000"/>
            <a:alpha val="9000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de-AT" sz="2000" b="1" kern="1200" dirty="0" smtClean="0"/>
            <a:t>Werte</a:t>
          </a:r>
          <a:br>
            <a:rPr lang="de-AT" sz="2000" b="1" kern="1200" dirty="0" smtClean="0"/>
          </a:br>
          <a:r>
            <a:rPr lang="de-AT" sz="2000" kern="1200" dirty="0" smtClean="0"/>
            <a:t>Ideen, Leitvorstellungen und Verhaltensweisen, die für eine Person/Gruppe wichtig und erstrebenswert sind.</a:t>
          </a:r>
          <a:endParaRPr lang="de-AT" sz="2000" b="1" kern="1200" dirty="0" smtClean="0"/>
        </a:p>
      </dsp:txBody>
      <dsp:txXfrm>
        <a:off x="0" y="3096347"/>
        <a:ext cx="5876336" cy="125564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CFF3A6-24AB-4565-BF5C-1D301FC674C1}">
      <dsp:nvSpPr>
        <dsp:cNvPr id="0" name=""/>
        <dsp:cNvSpPr/>
      </dsp:nvSpPr>
      <dsp:spPr>
        <a:xfrm>
          <a:off x="1054" y="302517"/>
          <a:ext cx="1727770" cy="691108"/>
        </a:xfrm>
        <a:prstGeom prst="homePlat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ts val="0"/>
            </a:spcAft>
          </a:pPr>
          <a:r>
            <a:rPr lang="de-AT" sz="1400" b="1" kern="1200" dirty="0"/>
            <a:t>600 v. Chr. </a:t>
          </a:r>
          <a:r>
            <a:rPr lang="de-AT" sz="1400" b="1" kern="1200" dirty="0" smtClean="0"/>
            <a:t>– </a:t>
          </a:r>
        </a:p>
        <a:p>
          <a:pPr lvl="0" algn="ctr" defTabSz="622300">
            <a:lnSpc>
              <a:spcPct val="90000"/>
            </a:lnSpc>
            <a:spcBef>
              <a:spcPct val="0"/>
            </a:spcBef>
            <a:spcAft>
              <a:spcPts val="0"/>
            </a:spcAft>
          </a:pPr>
          <a:r>
            <a:rPr lang="de-AT" sz="1400" b="1" kern="1200" dirty="0" smtClean="0"/>
            <a:t>300 </a:t>
          </a:r>
          <a:r>
            <a:rPr lang="de-AT" sz="1400" b="1" kern="1200" dirty="0"/>
            <a:t>n. Chr.</a:t>
          </a:r>
        </a:p>
        <a:p>
          <a:pPr lvl="0" algn="ctr" defTabSz="622300">
            <a:lnSpc>
              <a:spcPct val="90000"/>
            </a:lnSpc>
            <a:spcBef>
              <a:spcPct val="0"/>
            </a:spcBef>
            <a:spcAft>
              <a:spcPct val="35000"/>
            </a:spcAft>
          </a:pPr>
          <a:r>
            <a:rPr lang="de-AT" sz="1400" b="1" kern="1200" dirty="0" smtClean="0"/>
            <a:t> Antike </a:t>
          </a:r>
          <a:endParaRPr lang="de-AT" sz="1400" b="1" kern="1200" dirty="0"/>
        </a:p>
      </dsp:txBody>
      <dsp:txXfrm>
        <a:off x="1054" y="302517"/>
        <a:ext cx="1727770" cy="691108"/>
      </dsp:txXfrm>
    </dsp:sp>
    <dsp:sp modelId="{FC4379DD-D763-4396-A491-37BFBCB0EFA5}">
      <dsp:nvSpPr>
        <dsp:cNvPr id="0" name=""/>
        <dsp:cNvSpPr/>
      </dsp:nvSpPr>
      <dsp:spPr>
        <a:xfrm>
          <a:off x="1383270" y="302517"/>
          <a:ext cx="1727770" cy="691108"/>
        </a:xfrm>
        <a:prstGeom prst="chevron">
          <a:avLst/>
        </a:prstGeom>
        <a:gradFill rotWithShape="0">
          <a:gsLst>
            <a:gs pos="0">
              <a:schemeClr val="accent5">
                <a:hueOff val="-1986775"/>
                <a:satOff val="7962"/>
                <a:lumOff val="1726"/>
                <a:alphaOff val="0"/>
                <a:tint val="50000"/>
                <a:satMod val="300000"/>
              </a:schemeClr>
            </a:gs>
            <a:gs pos="35000">
              <a:schemeClr val="accent5">
                <a:hueOff val="-1986775"/>
                <a:satOff val="7962"/>
                <a:lumOff val="1726"/>
                <a:alphaOff val="0"/>
                <a:tint val="37000"/>
                <a:satMod val="300000"/>
              </a:schemeClr>
            </a:gs>
            <a:gs pos="100000">
              <a:schemeClr val="accent5">
                <a:hueOff val="-1986775"/>
                <a:satOff val="7962"/>
                <a:lumOff val="172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500 - 1400 Mittelalter</a:t>
          </a:r>
          <a:endParaRPr lang="de-AT" sz="1400" kern="1200" dirty="0"/>
        </a:p>
      </dsp:txBody>
      <dsp:txXfrm>
        <a:off x="1383270" y="302517"/>
        <a:ext cx="1727770" cy="691108"/>
      </dsp:txXfrm>
    </dsp:sp>
    <dsp:sp modelId="{F87291E5-3FBB-4F4F-B37B-A1CD14199233}">
      <dsp:nvSpPr>
        <dsp:cNvPr id="0" name=""/>
        <dsp:cNvSpPr/>
      </dsp:nvSpPr>
      <dsp:spPr>
        <a:xfrm>
          <a:off x="2765486" y="302517"/>
          <a:ext cx="1727770" cy="691108"/>
        </a:xfrm>
        <a:prstGeom prst="chevron">
          <a:avLst/>
        </a:prstGeom>
        <a:gradFill rotWithShape="0">
          <a:gsLst>
            <a:gs pos="0">
              <a:schemeClr val="accent5">
                <a:hueOff val="-3973551"/>
                <a:satOff val="15924"/>
                <a:lumOff val="3451"/>
                <a:alphaOff val="0"/>
                <a:tint val="50000"/>
                <a:satMod val="300000"/>
              </a:schemeClr>
            </a:gs>
            <a:gs pos="35000">
              <a:schemeClr val="accent5">
                <a:hueOff val="-3973551"/>
                <a:satOff val="15924"/>
                <a:lumOff val="3451"/>
                <a:alphaOff val="0"/>
                <a:tint val="37000"/>
                <a:satMod val="300000"/>
              </a:schemeClr>
            </a:gs>
            <a:gs pos="100000">
              <a:schemeClr val="accent5">
                <a:hueOff val="-3973551"/>
                <a:satOff val="15924"/>
                <a:lumOff val="345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1400 - 1600 Humanismus  Renaissance</a:t>
          </a:r>
          <a:endParaRPr lang="de-AT" sz="1400" kern="1200" dirty="0"/>
        </a:p>
      </dsp:txBody>
      <dsp:txXfrm>
        <a:off x="2765486" y="302517"/>
        <a:ext cx="1727770" cy="691108"/>
      </dsp:txXfrm>
    </dsp:sp>
    <dsp:sp modelId="{970EFA37-969C-4A5B-AC7A-72F45EB86E3B}">
      <dsp:nvSpPr>
        <dsp:cNvPr id="0" name=""/>
        <dsp:cNvSpPr/>
      </dsp:nvSpPr>
      <dsp:spPr>
        <a:xfrm>
          <a:off x="4147702" y="302517"/>
          <a:ext cx="1727770" cy="691108"/>
        </a:xfrm>
        <a:prstGeom prst="chevron">
          <a:avLst/>
        </a:prstGeom>
        <a:gradFill rotWithShape="0">
          <a:gsLst>
            <a:gs pos="0">
              <a:schemeClr val="accent5">
                <a:hueOff val="-5960326"/>
                <a:satOff val="23887"/>
                <a:lumOff val="5177"/>
                <a:alphaOff val="0"/>
                <a:tint val="50000"/>
                <a:satMod val="300000"/>
              </a:schemeClr>
            </a:gs>
            <a:gs pos="35000">
              <a:schemeClr val="accent5">
                <a:hueOff val="-5960326"/>
                <a:satOff val="23887"/>
                <a:lumOff val="5177"/>
                <a:alphaOff val="0"/>
                <a:tint val="37000"/>
                <a:satMod val="300000"/>
              </a:schemeClr>
            </a:gs>
            <a:gs pos="100000">
              <a:schemeClr val="accent5">
                <a:hueOff val="-5960326"/>
                <a:satOff val="23887"/>
                <a:lumOff val="517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1600-1800 Neuzeit </a:t>
          </a:r>
        </a:p>
      </dsp:txBody>
      <dsp:txXfrm>
        <a:off x="4147702" y="302517"/>
        <a:ext cx="1727770" cy="691108"/>
      </dsp:txXfrm>
    </dsp:sp>
    <dsp:sp modelId="{F593FA09-DB35-4B23-BE10-96D3F1F859BD}">
      <dsp:nvSpPr>
        <dsp:cNvPr id="0" name=""/>
        <dsp:cNvSpPr/>
      </dsp:nvSpPr>
      <dsp:spPr>
        <a:xfrm>
          <a:off x="5529919" y="302517"/>
          <a:ext cx="1727770" cy="691108"/>
        </a:xfrm>
        <a:prstGeom prst="chevron">
          <a:avLst/>
        </a:prstGeom>
        <a:gradFill rotWithShape="0">
          <a:gsLst>
            <a:gs pos="0">
              <a:schemeClr val="accent5">
                <a:hueOff val="-7947101"/>
                <a:satOff val="31849"/>
                <a:lumOff val="6902"/>
                <a:alphaOff val="0"/>
                <a:tint val="50000"/>
                <a:satMod val="300000"/>
              </a:schemeClr>
            </a:gs>
            <a:gs pos="35000">
              <a:schemeClr val="accent5">
                <a:hueOff val="-7947101"/>
                <a:satOff val="31849"/>
                <a:lumOff val="6902"/>
                <a:alphaOff val="0"/>
                <a:tint val="37000"/>
                <a:satMod val="300000"/>
              </a:schemeClr>
            </a:gs>
            <a:gs pos="100000">
              <a:schemeClr val="accent5">
                <a:hueOff val="-7947101"/>
                <a:satOff val="31849"/>
                <a:lumOff val="690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19. </a:t>
          </a:r>
          <a:r>
            <a:rPr lang="de-AT" sz="1400" b="1" kern="1200" dirty="0" smtClean="0"/>
            <a:t>Jahrhundert</a:t>
          </a:r>
          <a:endParaRPr lang="de-AT" sz="1400" b="1" i="1" kern="1200" dirty="0"/>
        </a:p>
      </dsp:txBody>
      <dsp:txXfrm>
        <a:off x="5529919" y="302517"/>
        <a:ext cx="1727770" cy="691108"/>
      </dsp:txXfrm>
    </dsp:sp>
    <dsp:sp modelId="{B738605F-C405-46B5-ADF6-65A62CF01166}">
      <dsp:nvSpPr>
        <dsp:cNvPr id="0" name=""/>
        <dsp:cNvSpPr/>
      </dsp:nvSpPr>
      <dsp:spPr>
        <a:xfrm>
          <a:off x="6912135" y="302517"/>
          <a:ext cx="1727770" cy="691108"/>
        </a:xfrm>
        <a:prstGeom prst="chevron">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20./21. Jahrhundert </a:t>
          </a:r>
          <a:r>
            <a:rPr lang="de-AT" sz="1400" b="1" i="1" kern="1200" dirty="0" smtClean="0"/>
            <a:t> </a:t>
          </a:r>
          <a:endParaRPr lang="de-AT" sz="1400" i="1" kern="1200" dirty="0"/>
        </a:p>
      </dsp:txBody>
      <dsp:txXfrm>
        <a:off x="6912135" y="302517"/>
        <a:ext cx="1727770" cy="69110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6CFF3A6-24AB-4565-BF5C-1D301FC674C1}">
      <dsp:nvSpPr>
        <dsp:cNvPr id="0" name=""/>
        <dsp:cNvSpPr/>
      </dsp:nvSpPr>
      <dsp:spPr>
        <a:xfrm>
          <a:off x="1054" y="302517"/>
          <a:ext cx="1727770" cy="691108"/>
        </a:xfrm>
        <a:prstGeom prst="homePlat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4676" tIns="37338" rIns="18669" bIns="37338" numCol="1" spcCol="1270" anchor="ctr" anchorCtr="0">
          <a:noAutofit/>
        </a:bodyPr>
        <a:lstStyle/>
        <a:p>
          <a:pPr lvl="0" algn="ctr" defTabSz="622300">
            <a:lnSpc>
              <a:spcPct val="90000"/>
            </a:lnSpc>
            <a:spcBef>
              <a:spcPct val="0"/>
            </a:spcBef>
            <a:spcAft>
              <a:spcPts val="0"/>
            </a:spcAft>
          </a:pPr>
          <a:r>
            <a:rPr lang="de-AT" sz="1400" b="1" kern="1200" dirty="0"/>
            <a:t>600 v. Chr. </a:t>
          </a:r>
          <a:r>
            <a:rPr lang="de-AT" sz="1400" b="1" kern="1200" dirty="0" smtClean="0"/>
            <a:t>– </a:t>
          </a:r>
        </a:p>
        <a:p>
          <a:pPr lvl="0" algn="ctr" defTabSz="622300">
            <a:lnSpc>
              <a:spcPct val="90000"/>
            </a:lnSpc>
            <a:spcBef>
              <a:spcPct val="0"/>
            </a:spcBef>
            <a:spcAft>
              <a:spcPts val="0"/>
            </a:spcAft>
          </a:pPr>
          <a:r>
            <a:rPr lang="de-AT" sz="1400" b="1" kern="1200" dirty="0" smtClean="0"/>
            <a:t>300 </a:t>
          </a:r>
          <a:r>
            <a:rPr lang="de-AT" sz="1400" b="1" kern="1200" dirty="0"/>
            <a:t>n. Chr.</a:t>
          </a:r>
        </a:p>
        <a:p>
          <a:pPr lvl="0" algn="ctr" defTabSz="622300">
            <a:lnSpc>
              <a:spcPct val="90000"/>
            </a:lnSpc>
            <a:spcBef>
              <a:spcPct val="0"/>
            </a:spcBef>
            <a:spcAft>
              <a:spcPct val="35000"/>
            </a:spcAft>
          </a:pPr>
          <a:r>
            <a:rPr lang="de-AT" sz="1400" b="1" kern="1200" dirty="0" smtClean="0"/>
            <a:t> Antike </a:t>
          </a:r>
          <a:endParaRPr lang="de-AT" sz="1400" b="1" kern="1200" dirty="0"/>
        </a:p>
      </dsp:txBody>
      <dsp:txXfrm>
        <a:off x="1054" y="302517"/>
        <a:ext cx="1727770" cy="691108"/>
      </dsp:txXfrm>
    </dsp:sp>
    <dsp:sp modelId="{FC4379DD-D763-4396-A491-37BFBCB0EFA5}">
      <dsp:nvSpPr>
        <dsp:cNvPr id="0" name=""/>
        <dsp:cNvSpPr/>
      </dsp:nvSpPr>
      <dsp:spPr>
        <a:xfrm>
          <a:off x="1383270" y="302517"/>
          <a:ext cx="1727770" cy="691108"/>
        </a:xfrm>
        <a:prstGeom prst="chevron">
          <a:avLst/>
        </a:prstGeom>
        <a:gradFill rotWithShape="0">
          <a:gsLst>
            <a:gs pos="0">
              <a:schemeClr val="accent5">
                <a:hueOff val="-1986775"/>
                <a:satOff val="7962"/>
                <a:lumOff val="1726"/>
                <a:alphaOff val="0"/>
                <a:tint val="50000"/>
                <a:satMod val="300000"/>
              </a:schemeClr>
            </a:gs>
            <a:gs pos="35000">
              <a:schemeClr val="accent5">
                <a:hueOff val="-1986775"/>
                <a:satOff val="7962"/>
                <a:lumOff val="1726"/>
                <a:alphaOff val="0"/>
                <a:tint val="37000"/>
                <a:satMod val="300000"/>
              </a:schemeClr>
            </a:gs>
            <a:gs pos="100000">
              <a:schemeClr val="accent5">
                <a:hueOff val="-1986775"/>
                <a:satOff val="7962"/>
                <a:lumOff val="172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500 - 1400 Mittelalter</a:t>
          </a:r>
          <a:endParaRPr lang="de-AT" sz="1400" kern="1200" dirty="0"/>
        </a:p>
      </dsp:txBody>
      <dsp:txXfrm>
        <a:off x="1383270" y="302517"/>
        <a:ext cx="1727770" cy="691108"/>
      </dsp:txXfrm>
    </dsp:sp>
    <dsp:sp modelId="{F87291E5-3FBB-4F4F-B37B-A1CD14199233}">
      <dsp:nvSpPr>
        <dsp:cNvPr id="0" name=""/>
        <dsp:cNvSpPr/>
      </dsp:nvSpPr>
      <dsp:spPr>
        <a:xfrm>
          <a:off x="2765486" y="302517"/>
          <a:ext cx="1727770" cy="691108"/>
        </a:xfrm>
        <a:prstGeom prst="chevron">
          <a:avLst/>
        </a:prstGeom>
        <a:gradFill rotWithShape="0">
          <a:gsLst>
            <a:gs pos="0">
              <a:schemeClr val="accent5">
                <a:hueOff val="-3973551"/>
                <a:satOff val="15924"/>
                <a:lumOff val="3451"/>
                <a:alphaOff val="0"/>
                <a:tint val="50000"/>
                <a:satMod val="300000"/>
              </a:schemeClr>
            </a:gs>
            <a:gs pos="35000">
              <a:schemeClr val="accent5">
                <a:hueOff val="-3973551"/>
                <a:satOff val="15924"/>
                <a:lumOff val="3451"/>
                <a:alphaOff val="0"/>
                <a:tint val="37000"/>
                <a:satMod val="300000"/>
              </a:schemeClr>
            </a:gs>
            <a:gs pos="100000">
              <a:schemeClr val="accent5">
                <a:hueOff val="-3973551"/>
                <a:satOff val="15924"/>
                <a:lumOff val="345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1400 - 1600 Humanismus  Renaissance</a:t>
          </a:r>
          <a:endParaRPr lang="de-AT" sz="1400" kern="1200" dirty="0"/>
        </a:p>
      </dsp:txBody>
      <dsp:txXfrm>
        <a:off x="2765486" y="302517"/>
        <a:ext cx="1727770" cy="691108"/>
      </dsp:txXfrm>
    </dsp:sp>
    <dsp:sp modelId="{970EFA37-969C-4A5B-AC7A-72F45EB86E3B}">
      <dsp:nvSpPr>
        <dsp:cNvPr id="0" name=""/>
        <dsp:cNvSpPr/>
      </dsp:nvSpPr>
      <dsp:spPr>
        <a:xfrm>
          <a:off x="4147702" y="302517"/>
          <a:ext cx="1727770" cy="691108"/>
        </a:xfrm>
        <a:prstGeom prst="chevron">
          <a:avLst/>
        </a:prstGeom>
        <a:gradFill rotWithShape="0">
          <a:gsLst>
            <a:gs pos="0">
              <a:schemeClr val="accent5">
                <a:hueOff val="-5960326"/>
                <a:satOff val="23887"/>
                <a:lumOff val="5177"/>
                <a:alphaOff val="0"/>
                <a:tint val="50000"/>
                <a:satMod val="300000"/>
              </a:schemeClr>
            </a:gs>
            <a:gs pos="35000">
              <a:schemeClr val="accent5">
                <a:hueOff val="-5960326"/>
                <a:satOff val="23887"/>
                <a:lumOff val="5177"/>
                <a:alphaOff val="0"/>
                <a:tint val="37000"/>
                <a:satMod val="300000"/>
              </a:schemeClr>
            </a:gs>
            <a:gs pos="100000">
              <a:schemeClr val="accent5">
                <a:hueOff val="-5960326"/>
                <a:satOff val="23887"/>
                <a:lumOff val="517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1600-1800 Neuzeit </a:t>
          </a:r>
        </a:p>
      </dsp:txBody>
      <dsp:txXfrm>
        <a:off x="4147702" y="302517"/>
        <a:ext cx="1727770" cy="691108"/>
      </dsp:txXfrm>
    </dsp:sp>
    <dsp:sp modelId="{F593FA09-DB35-4B23-BE10-96D3F1F859BD}">
      <dsp:nvSpPr>
        <dsp:cNvPr id="0" name=""/>
        <dsp:cNvSpPr/>
      </dsp:nvSpPr>
      <dsp:spPr>
        <a:xfrm>
          <a:off x="5529919" y="302517"/>
          <a:ext cx="1727770" cy="691108"/>
        </a:xfrm>
        <a:prstGeom prst="chevron">
          <a:avLst/>
        </a:prstGeom>
        <a:gradFill rotWithShape="0">
          <a:gsLst>
            <a:gs pos="0">
              <a:schemeClr val="accent5">
                <a:hueOff val="-7947101"/>
                <a:satOff val="31849"/>
                <a:lumOff val="6902"/>
                <a:alphaOff val="0"/>
                <a:tint val="50000"/>
                <a:satMod val="300000"/>
              </a:schemeClr>
            </a:gs>
            <a:gs pos="35000">
              <a:schemeClr val="accent5">
                <a:hueOff val="-7947101"/>
                <a:satOff val="31849"/>
                <a:lumOff val="6902"/>
                <a:alphaOff val="0"/>
                <a:tint val="37000"/>
                <a:satMod val="300000"/>
              </a:schemeClr>
            </a:gs>
            <a:gs pos="100000">
              <a:schemeClr val="accent5">
                <a:hueOff val="-7947101"/>
                <a:satOff val="31849"/>
                <a:lumOff val="690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19. </a:t>
          </a:r>
          <a:r>
            <a:rPr lang="de-AT" sz="1400" b="1" kern="1200" dirty="0" smtClean="0"/>
            <a:t>Jahrhundert</a:t>
          </a:r>
          <a:endParaRPr lang="de-AT" sz="1400" b="1" i="1" kern="1200" dirty="0"/>
        </a:p>
      </dsp:txBody>
      <dsp:txXfrm>
        <a:off x="5529919" y="302517"/>
        <a:ext cx="1727770" cy="691108"/>
      </dsp:txXfrm>
    </dsp:sp>
    <dsp:sp modelId="{B738605F-C405-46B5-ADF6-65A62CF01166}">
      <dsp:nvSpPr>
        <dsp:cNvPr id="0" name=""/>
        <dsp:cNvSpPr/>
      </dsp:nvSpPr>
      <dsp:spPr>
        <a:xfrm>
          <a:off x="6912135" y="302517"/>
          <a:ext cx="1727770" cy="691108"/>
        </a:xfrm>
        <a:prstGeom prst="chevron">
          <a:avLst/>
        </a:prstGeom>
        <a:gradFill rotWithShape="0">
          <a:gsLst>
            <a:gs pos="0">
              <a:schemeClr val="accent5">
                <a:hueOff val="-9933876"/>
                <a:satOff val="39811"/>
                <a:lumOff val="8628"/>
                <a:alphaOff val="0"/>
                <a:tint val="50000"/>
                <a:satMod val="300000"/>
              </a:schemeClr>
            </a:gs>
            <a:gs pos="35000">
              <a:schemeClr val="accent5">
                <a:hueOff val="-9933876"/>
                <a:satOff val="39811"/>
                <a:lumOff val="8628"/>
                <a:alphaOff val="0"/>
                <a:tint val="37000"/>
                <a:satMod val="300000"/>
              </a:schemeClr>
            </a:gs>
            <a:gs pos="100000">
              <a:schemeClr val="accent5">
                <a:hueOff val="-9933876"/>
                <a:satOff val="39811"/>
                <a:lumOff val="862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37338" rIns="18669" bIns="37338" numCol="1" spcCol="1270" anchor="ctr" anchorCtr="0">
          <a:noAutofit/>
        </a:bodyPr>
        <a:lstStyle/>
        <a:p>
          <a:pPr lvl="0" algn="ctr" defTabSz="622300">
            <a:lnSpc>
              <a:spcPct val="90000"/>
            </a:lnSpc>
            <a:spcBef>
              <a:spcPct val="0"/>
            </a:spcBef>
            <a:spcAft>
              <a:spcPct val="35000"/>
            </a:spcAft>
          </a:pPr>
          <a:r>
            <a:rPr lang="de-AT" sz="1400" b="1" kern="1200" dirty="0"/>
            <a:t>20./21. Jahrhundert </a:t>
          </a:r>
          <a:r>
            <a:rPr lang="de-AT" sz="1400" b="1" i="1" kern="1200" dirty="0" smtClean="0"/>
            <a:t> </a:t>
          </a:r>
          <a:endParaRPr lang="de-AT" sz="1400" i="1" kern="1200" dirty="0"/>
        </a:p>
      </dsp:txBody>
      <dsp:txXfrm>
        <a:off x="6912135" y="302517"/>
        <a:ext cx="1727770" cy="69110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BB5930-692F-46F6-A72B-65D8643114BC}">
      <dsp:nvSpPr>
        <dsp:cNvPr id="0" name=""/>
        <dsp:cNvSpPr/>
      </dsp:nvSpPr>
      <dsp:spPr>
        <a:xfrm>
          <a:off x="-186845" y="70411"/>
          <a:ext cx="5126219" cy="3920535"/>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de-AT" sz="2000" b="1" kern="1200" dirty="0">
              <a:solidFill>
                <a:sysClr val="windowText" lastClr="000000"/>
              </a:solidFill>
            </a:rPr>
            <a:t>Wirtschafts-ethik</a:t>
          </a:r>
          <a:endParaRPr lang="de-AT" sz="1400" b="1" kern="1200" dirty="0">
            <a:solidFill>
              <a:sysClr val="windowText" lastClr="000000"/>
            </a:solidFill>
          </a:endParaRPr>
        </a:p>
      </dsp:txBody>
      <dsp:txXfrm>
        <a:off x="1480457" y="266438"/>
        <a:ext cx="1791613" cy="588080"/>
      </dsp:txXfrm>
    </dsp:sp>
    <dsp:sp modelId="{C2052490-3A66-49DA-879F-12598649C76A}">
      <dsp:nvSpPr>
        <dsp:cNvPr id="0" name=""/>
        <dsp:cNvSpPr/>
      </dsp:nvSpPr>
      <dsp:spPr>
        <a:xfrm>
          <a:off x="-112790" y="1023235"/>
          <a:ext cx="4978109" cy="2736307"/>
        </a:xfrm>
        <a:prstGeom prst="ellipse">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de-AT" sz="2000" b="1" kern="1200" dirty="0">
              <a:solidFill>
                <a:sysClr val="windowText" lastClr="000000"/>
              </a:solidFill>
            </a:rPr>
            <a:t>Unternehmens-ethik</a:t>
          </a:r>
        </a:p>
      </dsp:txBody>
      <dsp:txXfrm>
        <a:off x="1216364" y="1194254"/>
        <a:ext cx="2319799" cy="513057"/>
      </dsp:txXfrm>
    </dsp:sp>
    <dsp:sp modelId="{6AA9E98F-BFB4-4C68-8EF9-2D7B4C241138}">
      <dsp:nvSpPr>
        <dsp:cNvPr id="0" name=""/>
        <dsp:cNvSpPr/>
      </dsp:nvSpPr>
      <dsp:spPr>
        <a:xfrm>
          <a:off x="635276" y="1951617"/>
          <a:ext cx="3543992" cy="1465885"/>
        </a:xfrm>
        <a:prstGeom prst="ellipse">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de-AT" sz="2000" b="1" kern="1200" dirty="0">
              <a:solidFill>
                <a:sysClr val="windowText" lastClr="000000"/>
              </a:solidFill>
            </a:rPr>
            <a:t>Individualethik</a:t>
          </a:r>
          <a:endParaRPr lang="de-AT" sz="1600" b="1" kern="1200" dirty="0">
            <a:solidFill>
              <a:sysClr val="windowText" lastClr="000000"/>
            </a:solidFill>
          </a:endParaRPr>
        </a:p>
      </dsp:txBody>
      <dsp:txXfrm>
        <a:off x="1154282" y="2318089"/>
        <a:ext cx="2505981" cy="73294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AT"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DEE102-1562-4FB7-A795-4A00E75BCB7F}" type="datetimeFigureOut">
              <a:rPr lang="de-AT" smtClean="0"/>
              <a:pPr/>
              <a:t>27.08.2011</a:t>
            </a:fld>
            <a:endParaRPr lang="de-AT"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AT"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EC604-C661-4600-901F-E0BA261408C2}" type="slidenum">
              <a:rPr lang="de-AT" smtClean="0"/>
              <a:pPr/>
              <a:t>‹Nr.›</a:t>
            </a:fld>
            <a:endParaRPr lang="de-AT"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a:ln/>
        </p:spPr>
      </p:sp>
      <p:sp>
        <p:nvSpPr>
          <p:cNvPr id="28675" name="Notizenplatzhalter 2"/>
          <p:cNvSpPr>
            <a:spLocks noGrp="1"/>
          </p:cNvSpPr>
          <p:nvPr>
            <p:ph type="body" idx="1"/>
          </p:nvPr>
        </p:nvSpPr>
        <p:spPr>
          <a:noFill/>
          <a:ln/>
        </p:spPr>
        <p:txBody>
          <a:bodyPr/>
          <a:lstStyle/>
          <a:p>
            <a:r>
              <a:rPr lang="de-AT" dirty="0" smtClean="0"/>
              <a:t>Experiment aus der ökonomischen Verhaltensforschung. </a:t>
            </a:r>
          </a:p>
        </p:txBody>
      </p:sp>
      <p:sp>
        <p:nvSpPr>
          <p:cNvPr id="28676" name="Foliennummernplatzhalter 3"/>
          <p:cNvSpPr>
            <a:spLocks noGrp="1"/>
          </p:cNvSpPr>
          <p:nvPr>
            <p:ph type="sldNum" sz="quarter" idx="5"/>
          </p:nvPr>
        </p:nvSpPr>
        <p:spPr>
          <a:noFill/>
        </p:spPr>
        <p:txBody>
          <a:bodyPr/>
          <a:lstStyle/>
          <a:p>
            <a:pPr defTabSz="893763"/>
            <a:fld id="{2C8662E7-A680-4A52-BA3C-50F1BA017416}" type="slidenum">
              <a:rPr lang="de-DE" smtClean="0"/>
              <a:pPr defTabSz="893763"/>
              <a:t>15</a:t>
            </a:fld>
            <a:endParaRPr lang="de-DE"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a:ln/>
        </p:spPr>
      </p:sp>
      <p:sp>
        <p:nvSpPr>
          <p:cNvPr id="28675" name="Notizenplatzhalter 2"/>
          <p:cNvSpPr>
            <a:spLocks noGrp="1"/>
          </p:cNvSpPr>
          <p:nvPr>
            <p:ph type="body" idx="1"/>
          </p:nvPr>
        </p:nvSpPr>
        <p:spPr>
          <a:noFill/>
          <a:ln/>
        </p:spPr>
        <p:txBody>
          <a:bodyPr/>
          <a:lstStyle/>
          <a:p>
            <a:r>
              <a:rPr lang="de-AT" dirty="0" smtClean="0"/>
              <a:t>Experiment aus der ökonomischen Verhaltensforschung. </a:t>
            </a:r>
          </a:p>
        </p:txBody>
      </p:sp>
      <p:sp>
        <p:nvSpPr>
          <p:cNvPr id="28676" name="Foliennummernplatzhalter 3"/>
          <p:cNvSpPr>
            <a:spLocks noGrp="1"/>
          </p:cNvSpPr>
          <p:nvPr>
            <p:ph type="sldNum" sz="quarter" idx="5"/>
          </p:nvPr>
        </p:nvSpPr>
        <p:spPr>
          <a:noFill/>
        </p:spPr>
        <p:txBody>
          <a:bodyPr/>
          <a:lstStyle/>
          <a:p>
            <a:pPr defTabSz="893763"/>
            <a:fld id="{2C8662E7-A680-4A52-BA3C-50F1BA017416}" type="slidenum">
              <a:rPr lang="de-DE" smtClean="0"/>
              <a:pPr defTabSz="893763"/>
              <a:t>16</a:t>
            </a:fld>
            <a:endParaRPr lang="de-DE"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p:spPr>
        <p:txBody>
          <a:bodyPr/>
          <a:lstStyle/>
          <a:p>
            <a:endParaRPr lang="de-AT" dirty="0" smtClean="0"/>
          </a:p>
        </p:txBody>
      </p:sp>
      <p:sp>
        <p:nvSpPr>
          <p:cNvPr id="27652" name="Foliennummernplatzhalter 3"/>
          <p:cNvSpPr>
            <a:spLocks noGrp="1"/>
          </p:cNvSpPr>
          <p:nvPr>
            <p:ph type="sldNum" sz="quarter" idx="5"/>
          </p:nvPr>
        </p:nvSpPr>
        <p:spPr>
          <a:noFill/>
        </p:spPr>
        <p:txBody>
          <a:bodyPr/>
          <a:lstStyle/>
          <a:p>
            <a:pPr defTabSz="893763"/>
            <a:fld id="{B224C599-AEDE-45E0-857D-75862508ED58}" type="slidenum">
              <a:rPr lang="de-DE" smtClean="0"/>
              <a:pPr defTabSz="893763"/>
              <a:t>18</a:t>
            </a:fld>
            <a:endParaRPr lang="de-DE"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lienbildplatzhalter 1"/>
          <p:cNvSpPr>
            <a:spLocks noGrp="1" noRot="1" noChangeAspect="1" noTextEdit="1"/>
          </p:cNvSpPr>
          <p:nvPr>
            <p:ph type="sldImg"/>
          </p:nvPr>
        </p:nvSpPr>
        <p:spPr>
          <a:ln/>
        </p:spPr>
      </p:sp>
      <p:sp>
        <p:nvSpPr>
          <p:cNvPr id="28675" name="Notizenplatzhalter 2"/>
          <p:cNvSpPr>
            <a:spLocks noGrp="1"/>
          </p:cNvSpPr>
          <p:nvPr>
            <p:ph type="body" idx="1"/>
          </p:nvPr>
        </p:nvSpPr>
        <p:spPr>
          <a:noFill/>
          <a:ln/>
        </p:spPr>
        <p:txBody>
          <a:bodyPr/>
          <a:lstStyle/>
          <a:p>
            <a:r>
              <a:rPr lang="de-AT" dirty="0" smtClean="0"/>
              <a:t>Experiment aus der ökonomischen Verhaltensforschung. </a:t>
            </a:r>
          </a:p>
        </p:txBody>
      </p:sp>
      <p:sp>
        <p:nvSpPr>
          <p:cNvPr id="28676" name="Foliennummernplatzhalter 3"/>
          <p:cNvSpPr>
            <a:spLocks noGrp="1"/>
          </p:cNvSpPr>
          <p:nvPr>
            <p:ph type="sldNum" sz="quarter" idx="5"/>
          </p:nvPr>
        </p:nvSpPr>
        <p:spPr>
          <a:noFill/>
        </p:spPr>
        <p:txBody>
          <a:bodyPr/>
          <a:lstStyle/>
          <a:p>
            <a:pPr defTabSz="893763"/>
            <a:fld id="{2C8662E7-A680-4A52-BA3C-50F1BA017416}" type="slidenum">
              <a:rPr lang="de-DE" smtClean="0"/>
              <a:pPr defTabSz="893763"/>
              <a:t>20</a:t>
            </a:fld>
            <a:endParaRPr lang="de-D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p:spPr>
        <p:txBody>
          <a:bodyPr/>
          <a:lstStyle/>
          <a:p>
            <a:endParaRPr lang="de-AT" dirty="0" smtClean="0"/>
          </a:p>
        </p:txBody>
      </p:sp>
      <p:sp>
        <p:nvSpPr>
          <p:cNvPr id="27652" name="Foliennummernplatzhalter 3"/>
          <p:cNvSpPr>
            <a:spLocks noGrp="1"/>
          </p:cNvSpPr>
          <p:nvPr>
            <p:ph type="sldNum" sz="quarter" idx="5"/>
          </p:nvPr>
        </p:nvSpPr>
        <p:spPr>
          <a:noFill/>
        </p:spPr>
        <p:txBody>
          <a:bodyPr/>
          <a:lstStyle/>
          <a:p>
            <a:pPr defTabSz="893763"/>
            <a:fld id="{B224C599-AEDE-45E0-857D-75862508ED58}" type="slidenum">
              <a:rPr lang="de-DE" smtClean="0"/>
              <a:pPr defTabSz="893763"/>
              <a:t>21</a:t>
            </a:fld>
            <a:endParaRPr 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AT"/>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AT"/>
          </a:p>
        </p:txBody>
      </p:sp>
      <p:sp>
        <p:nvSpPr>
          <p:cNvPr id="4" name="Datumsplatzhalter 3"/>
          <p:cNvSpPr>
            <a:spLocks noGrp="1"/>
          </p:cNvSpPr>
          <p:nvPr>
            <p:ph type="dt" sz="half" idx="10"/>
          </p:nvPr>
        </p:nvSpPr>
        <p:spPr/>
        <p:txBody>
          <a:bodyPr/>
          <a:lstStyle/>
          <a:p>
            <a:fld id="{41434954-99A6-4EA9-AAD9-88FC6B9ACFF8}" type="datetime1">
              <a:rPr lang="de-AT" smtClean="0"/>
              <a:pPr/>
              <a:t>27.08.2011</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8A5A7425-ADC6-429A-A026-4B75A3EAC0C8}" type="datetime1">
              <a:rPr lang="de-AT" smtClean="0"/>
              <a:pPr/>
              <a:t>27.08.2011</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85EF0A78-A365-4F82-A0A1-0787338C4482}" type="datetime1">
              <a:rPr lang="de-AT" smtClean="0"/>
              <a:pPr/>
              <a:t>27.08.2011</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59C2E61-E673-47C4-B48A-14F636E15907}" type="datetime1">
              <a:rPr lang="de-AT" smtClean="0"/>
              <a:pPr/>
              <a:t>27.08.2011</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4964F42B-8088-4A51-A392-70AA05F70844}" type="datetime1">
              <a:rPr lang="de-AT" smtClean="0"/>
              <a:pPr/>
              <a:t>27.08.2011</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13941A0A-7CA6-4ACC-A69A-B51E93DDDB2F}" type="datetime1">
              <a:rPr lang="de-AT" smtClean="0"/>
              <a:pPr/>
              <a:t>27.08.2011</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C681AB76-2571-40D9-89E7-50A4B58388AD}" type="datetime1">
              <a:rPr lang="de-AT" smtClean="0"/>
              <a:pPr/>
              <a:t>27.08.2011</a:t>
            </a:fld>
            <a:endParaRPr lang="de-AT" dirty="0"/>
          </a:p>
        </p:txBody>
      </p:sp>
      <p:sp>
        <p:nvSpPr>
          <p:cNvPr id="8" name="Fußzeilenplatzhalter 7"/>
          <p:cNvSpPr>
            <a:spLocks noGrp="1"/>
          </p:cNvSpPr>
          <p:nvPr>
            <p:ph type="ftr" sz="quarter" idx="11"/>
          </p:nvPr>
        </p:nvSpPr>
        <p:spPr/>
        <p:txBody>
          <a:bodyPr/>
          <a:lstStyle/>
          <a:p>
            <a:endParaRPr lang="de-AT" dirty="0"/>
          </a:p>
        </p:txBody>
      </p:sp>
      <p:sp>
        <p:nvSpPr>
          <p:cNvPr id="9" name="Foliennummernplatzhalter 8"/>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9B0D4653-53F9-45B4-B199-280CC1735660}" type="datetime1">
              <a:rPr lang="de-AT" smtClean="0"/>
              <a:pPr/>
              <a:t>27.08.2011</a:t>
            </a:fld>
            <a:endParaRPr lang="de-AT" dirty="0"/>
          </a:p>
        </p:txBody>
      </p:sp>
      <p:sp>
        <p:nvSpPr>
          <p:cNvPr id="4" name="Fußzeilenplatzhalter 3"/>
          <p:cNvSpPr>
            <a:spLocks noGrp="1"/>
          </p:cNvSpPr>
          <p:nvPr>
            <p:ph type="ftr" sz="quarter" idx="11"/>
          </p:nvPr>
        </p:nvSpPr>
        <p:spPr/>
        <p:txBody>
          <a:bodyPr/>
          <a:lstStyle/>
          <a:p>
            <a:endParaRPr lang="de-AT" dirty="0"/>
          </a:p>
        </p:txBody>
      </p:sp>
      <p:sp>
        <p:nvSpPr>
          <p:cNvPr id="5" name="Foliennummernplatzhalter 4"/>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6D550AE-0718-4ED2-8F88-A336B26351C8}" type="datetime1">
              <a:rPr lang="de-AT" smtClean="0"/>
              <a:pPr/>
              <a:t>27.08.2011</a:t>
            </a:fld>
            <a:endParaRPr lang="de-AT" dirty="0"/>
          </a:p>
        </p:txBody>
      </p:sp>
      <p:sp>
        <p:nvSpPr>
          <p:cNvPr id="3" name="Fußzeilenplatzhalter 2"/>
          <p:cNvSpPr>
            <a:spLocks noGrp="1"/>
          </p:cNvSpPr>
          <p:nvPr>
            <p:ph type="ftr" sz="quarter" idx="11"/>
          </p:nvPr>
        </p:nvSpPr>
        <p:spPr/>
        <p:txBody>
          <a:bodyPr/>
          <a:lstStyle/>
          <a:p>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56B965E2-14C0-4AC0-8B47-7832C0AB6E78}" type="datetime1">
              <a:rPr lang="de-AT" smtClean="0"/>
              <a:pPr/>
              <a:t>27.08.2011</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F799D6C6-28E7-4B00-A377-B4DBCF23225F}" type="datetime1">
              <a:rPr lang="de-AT" smtClean="0"/>
              <a:pPr/>
              <a:t>27.08.2011</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D4F8DED2-BE3F-4C30-9833-681E8456912D}" type="slidenum">
              <a:rPr lang="de-AT" smtClean="0"/>
              <a:pPr/>
              <a:t>‹Nr.›</a:t>
            </a:fld>
            <a:endParaRPr lang="de-A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AT"/>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429517-9AFD-492D-91A8-D69677D4C4C1}" type="datetime1">
              <a:rPr lang="de-AT" smtClean="0"/>
              <a:pPr/>
              <a:t>27.08.2011</a:t>
            </a:fld>
            <a:endParaRPr lang="de-AT"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8DED2-BE3F-4C30-9833-681E8456912D}" type="slidenum">
              <a:rPr lang="de-AT" smtClean="0"/>
              <a:pPr/>
              <a:t>‹Nr.›</a:t>
            </a:fld>
            <a:endParaRPr lang="de-A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luk-korbmacher.de/Schule/Wissen/uchatius.htm" TargetMode="Externa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irtschaftslexikon.gabler.de/Definition/homo-oeconomicus.html" TargetMode="External"/><Relationship Id="rId5" Type="http://schemas.openxmlformats.org/officeDocument/2006/relationships/hyperlink" Target="http://www.bpb.de/popup/popup_lemmata.html?guid=RKFU7Q" TargetMode="Externa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luk-korbmacher.de/Schule/Wissen/uchatius.htm" TargetMode="Externa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irtschaftslexikon.gabler.de/Definition/homo-oeconomicus.html" TargetMode="External"/><Relationship Id="rId5" Type="http://schemas.openxmlformats.org/officeDocument/2006/relationships/hyperlink" Target="http://www.bpb.de/popup/popup_lemmata.html?guid=RKFU7Q" TargetMode="Externa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3568" y="2060848"/>
            <a:ext cx="7858180" cy="4000528"/>
          </a:xfrm>
        </p:spPr>
        <p:txBody>
          <a:bodyPr>
            <a:normAutofit/>
          </a:bodyPr>
          <a:lstStyle/>
          <a:p>
            <a:r>
              <a:rPr lang="de-AT" sz="5300" b="1" dirty="0" smtClean="0"/>
              <a:t>Ethik im Alltag</a:t>
            </a:r>
            <a:br>
              <a:rPr lang="de-AT" sz="5300" b="1" dirty="0" smtClean="0"/>
            </a:br>
            <a:r>
              <a:rPr lang="de-AT" sz="5300" b="1" dirty="0" smtClean="0"/>
              <a:t> und</a:t>
            </a:r>
            <a:br>
              <a:rPr lang="de-AT" sz="5300" b="1" dirty="0" smtClean="0"/>
            </a:br>
            <a:r>
              <a:rPr lang="de-AT" sz="5300" b="1" dirty="0" smtClean="0"/>
              <a:t> in der Wirtschaft</a:t>
            </a:r>
            <a:r>
              <a:rPr lang="de-AT" dirty="0" smtClean="0"/>
              <a:t/>
            </a:r>
            <a:br>
              <a:rPr lang="de-AT" dirty="0" smtClean="0"/>
            </a:br>
            <a:r>
              <a:rPr lang="de-AT" sz="3200" b="1" dirty="0" smtClean="0"/>
              <a:t/>
            </a:r>
            <a:br>
              <a:rPr lang="de-AT" sz="3200" b="1" dirty="0" smtClean="0"/>
            </a:br>
            <a:r>
              <a:rPr lang="de-AT" sz="3200" b="1" dirty="0" smtClean="0"/>
              <a:t/>
            </a:r>
            <a:br>
              <a:rPr lang="de-AT" sz="3200" b="1" dirty="0" smtClean="0"/>
            </a:br>
            <a:r>
              <a:rPr lang="de-AT" sz="3200" b="1" dirty="0" smtClean="0"/>
              <a:t>Grundlagen der Ethik</a:t>
            </a:r>
            <a:endParaRPr lang="de-AT" dirty="0"/>
          </a:p>
        </p:txBody>
      </p:sp>
      <p:pic>
        <p:nvPicPr>
          <p:cNvPr id="4" name="Grafik 3" descr="Ethik.jpg"/>
          <p:cNvPicPr>
            <a:picLocks noChangeAspect="1"/>
          </p:cNvPicPr>
          <p:nvPr/>
        </p:nvPicPr>
        <p:blipFill>
          <a:blip r:embed="rId2" cstate="print"/>
          <a:stretch>
            <a:fillRect/>
          </a:stretch>
        </p:blipFill>
        <p:spPr>
          <a:xfrm>
            <a:off x="0" y="3"/>
            <a:ext cx="1286951" cy="1628798"/>
          </a:xfrm>
          <a:prstGeom prst="rect">
            <a:avLst/>
          </a:prstGeom>
        </p:spPr>
      </p:pic>
      <p:pic>
        <p:nvPicPr>
          <p:cNvPr id="5" name="Grafik 4" descr="Nachhaltig1.jpg"/>
          <p:cNvPicPr>
            <a:picLocks noChangeAspect="1"/>
          </p:cNvPicPr>
          <p:nvPr/>
        </p:nvPicPr>
        <p:blipFill>
          <a:blip r:embed="rId3" cstate="print"/>
          <a:stretch>
            <a:fillRect/>
          </a:stretch>
        </p:blipFill>
        <p:spPr>
          <a:xfrm>
            <a:off x="6876256" y="1"/>
            <a:ext cx="2267744" cy="1628799"/>
          </a:xfrm>
          <a:prstGeom prst="rect">
            <a:avLst/>
          </a:prstGeom>
        </p:spPr>
      </p:pic>
      <p:pic>
        <p:nvPicPr>
          <p:cNvPr id="6" name="Grafik 5" descr="geld.jpg"/>
          <p:cNvPicPr>
            <a:picLocks noChangeAspect="1"/>
          </p:cNvPicPr>
          <p:nvPr/>
        </p:nvPicPr>
        <p:blipFill>
          <a:blip r:embed="rId4" cstate="print"/>
          <a:stretch>
            <a:fillRect/>
          </a:stretch>
        </p:blipFill>
        <p:spPr>
          <a:xfrm>
            <a:off x="1259632" y="0"/>
            <a:ext cx="2171733" cy="1628800"/>
          </a:xfrm>
          <a:prstGeom prst="rect">
            <a:avLst/>
          </a:prstGeom>
        </p:spPr>
      </p:pic>
      <p:pic>
        <p:nvPicPr>
          <p:cNvPr id="7" name="Grafik 6" descr="Financial Consulting.jpg"/>
          <p:cNvPicPr>
            <a:picLocks noChangeAspect="1"/>
          </p:cNvPicPr>
          <p:nvPr/>
        </p:nvPicPr>
        <p:blipFill>
          <a:blip r:embed="rId5" cstate="print"/>
          <a:stretch>
            <a:fillRect/>
          </a:stretch>
        </p:blipFill>
        <p:spPr>
          <a:xfrm>
            <a:off x="5580112" y="0"/>
            <a:ext cx="1296144" cy="1628800"/>
          </a:xfrm>
          <a:prstGeom prst="rect">
            <a:avLst/>
          </a:prstGeom>
        </p:spPr>
      </p:pic>
      <p:pic>
        <p:nvPicPr>
          <p:cNvPr id="9" name="Grafik 8" descr="Moral.jpg"/>
          <p:cNvPicPr>
            <a:picLocks noChangeAspect="1"/>
          </p:cNvPicPr>
          <p:nvPr/>
        </p:nvPicPr>
        <p:blipFill>
          <a:blip r:embed="rId6" cstate="print"/>
          <a:stretch>
            <a:fillRect/>
          </a:stretch>
        </p:blipFill>
        <p:spPr>
          <a:xfrm>
            <a:off x="3419872" y="1"/>
            <a:ext cx="2160240" cy="16287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AT" b="1" dirty="0" smtClean="0"/>
              <a:t>Auswertung der Gruppenarbeit</a:t>
            </a:r>
            <a:endParaRPr lang="de-AT" b="1" dirty="0"/>
          </a:p>
        </p:txBody>
      </p:sp>
      <p:sp>
        <p:nvSpPr>
          <p:cNvPr id="3" name="Inhaltsplatzhalter 2"/>
          <p:cNvSpPr>
            <a:spLocks noGrp="1"/>
          </p:cNvSpPr>
          <p:nvPr>
            <p:ph idx="1"/>
          </p:nvPr>
        </p:nvSpPr>
        <p:spPr>
          <a:xfrm>
            <a:off x="457200" y="1600201"/>
            <a:ext cx="8229600" cy="3196952"/>
          </a:xfrm>
        </p:spPr>
        <p:txBody>
          <a:bodyPr/>
          <a:lstStyle/>
          <a:p>
            <a:r>
              <a:rPr lang="de-AT" dirty="0"/>
              <a:t>e</a:t>
            </a:r>
            <a:r>
              <a:rPr lang="de-AT" dirty="0" smtClean="0"/>
              <a:t>s gibt keine eindeutige Lösungen d.h. keine nur richtige bzw. falsche Antworten</a:t>
            </a:r>
          </a:p>
          <a:p>
            <a:r>
              <a:rPr lang="de-AT" dirty="0"/>
              <a:t>a</a:t>
            </a:r>
            <a:r>
              <a:rPr lang="de-AT" dirty="0" smtClean="0"/>
              <a:t>llerdings sind nach der allgemein geltenden Moral manche Antworten „richtiger“ (ethischer) als andere </a:t>
            </a:r>
            <a:r>
              <a:rPr lang="de-AT" i="1" dirty="0" smtClean="0"/>
              <a:t>(Begründung notwendig)</a:t>
            </a:r>
          </a:p>
          <a:p>
            <a:pPr>
              <a:buNone/>
            </a:pPr>
            <a:endParaRPr lang="de-AT" dirty="0" smtClean="0"/>
          </a:p>
        </p:txBody>
      </p:sp>
      <p:sp>
        <p:nvSpPr>
          <p:cNvPr id="4" name="Foliennummernplatzhalter 3"/>
          <p:cNvSpPr>
            <a:spLocks noGrp="1"/>
          </p:cNvSpPr>
          <p:nvPr>
            <p:ph type="sldNum" sz="quarter" idx="12"/>
          </p:nvPr>
        </p:nvSpPr>
        <p:spPr/>
        <p:txBody>
          <a:bodyPr/>
          <a:lstStyle/>
          <a:p>
            <a:fld id="{D4F8DED2-BE3F-4C30-9833-681E8456912D}" type="slidenum">
              <a:rPr lang="de-AT" smtClean="0"/>
              <a:pPr/>
              <a:t>10</a:t>
            </a:fld>
            <a:endParaRPr lang="de-A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D4F8DED2-BE3F-4C30-9833-681E8456912D}" type="slidenum">
              <a:rPr lang="de-AT" smtClean="0"/>
              <a:pPr/>
              <a:t>11</a:t>
            </a:fld>
            <a:endParaRPr lang="de-AT" dirty="0"/>
          </a:p>
        </p:txBody>
      </p:sp>
      <p:graphicFrame>
        <p:nvGraphicFramePr>
          <p:cNvPr id="5" name="Tabelle 4"/>
          <p:cNvGraphicFramePr>
            <a:graphicFrameLocks noGrp="1"/>
          </p:cNvGraphicFramePr>
          <p:nvPr/>
        </p:nvGraphicFramePr>
        <p:xfrm>
          <a:off x="251520" y="404665"/>
          <a:ext cx="8640960" cy="5540797"/>
        </p:xfrm>
        <a:graphic>
          <a:graphicData uri="http://schemas.openxmlformats.org/drawingml/2006/table">
            <a:tbl>
              <a:tblPr/>
              <a:tblGrid>
                <a:gridCol w="1727634"/>
                <a:gridCol w="1728564"/>
                <a:gridCol w="1727634"/>
                <a:gridCol w="1728564"/>
                <a:gridCol w="1728564"/>
              </a:tblGrid>
              <a:tr h="576063">
                <a:tc gridSpan="5">
                  <a:txBody>
                    <a:bodyPr/>
                    <a:lstStyle/>
                    <a:p>
                      <a:pPr algn="ctr">
                        <a:lnSpc>
                          <a:spcPct val="100000"/>
                        </a:lnSpc>
                        <a:spcBef>
                          <a:spcPts val="600"/>
                        </a:spcBef>
                        <a:spcAft>
                          <a:spcPts val="600"/>
                        </a:spcAft>
                      </a:pPr>
                      <a:r>
                        <a:rPr lang="de-AT" sz="2000" b="1" dirty="0" smtClean="0">
                          <a:latin typeface="Arial"/>
                          <a:ea typeface="Times New Roman"/>
                          <a:cs typeface="Arial"/>
                        </a:rPr>
                        <a:t>GLIEDERUNG </a:t>
                      </a:r>
                      <a:r>
                        <a:rPr lang="de-AT" sz="2000" b="1" dirty="0">
                          <a:latin typeface="Arial"/>
                          <a:ea typeface="Times New Roman"/>
                          <a:cs typeface="Arial"/>
                        </a:rPr>
                        <a:t>DER ETHIK</a:t>
                      </a:r>
                      <a:endParaRPr lang="de-AT" sz="36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AT"/>
                    </a:p>
                  </a:txBody>
                  <a:tcPr/>
                </a:tc>
                <a:tc hMerge="1">
                  <a:txBody>
                    <a:bodyPr/>
                    <a:lstStyle/>
                    <a:p>
                      <a:endParaRPr lang="de-AT"/>
                    </a:p>
                  </a:txBody>
                  <a:tcPr/>
                </a:tc>
                <a:tc hMerge="1">
                  <a:txBody>
                    <a:bodyPr/>
                    <a:lstStyle/>
                    <a:p>
                      <a:endParaRPr lang="de-AT"/>
                    </a:p>
                  </a:txBody>
                  <a:tcPr/>
                </a:tc>
                <a:tc hMerge="1">
                  <a:txBody>
                    <a:bodyPr/>
                    <a:lstStyle/>
                    <a:p>
                      <a:endParaRPr lang="de-AT"/>
                    </a:p>
                  </a:txBody>
                  <a:tcPr/>
                </a:tc>
              </a:tr>
              <a:tr h="1452269">
                <a:tc>
                  <a:txBody>
                    <a:bodyPr/>
                    <a:lstStyle/>
                    <a:p>
                      <a:pPr algn="ctr">
                        <a:lnSpc>
                          <a:spcPct val="100000"/>
                        </a:lnSpc>
                        <a:spcBef>
                          <a:spcPts val="0"/>
                        </a:spcBef>
                        <a:spcAft>
                          <a:spcPts val="0"/>
                        </a:spcAft>
                      </a:pPr>
                      <a:r>
                        <a:rPr lang="de-AT" sz="1800" b="1" dirty="0">
                          <a:latin typeface="Arial"/>
                          <a:ea typeface="Times New Roman"/>
                          <a:cs typeface="Arial"/>
                        </a:rPr>
                        <a:t>nach Art der Behandlung</a:t>
                      </a:r>
                      <a:br>
                        <a:rPr lang="de-AT" sz="1800" b="1" dirty="0">
                          <a:latin typeface="Arial"/>
                          <a:ea typeface="Times New Roman"/>
                          <a:cs typeface="Arial"/>
                        </a:rPr>
                      </a:br>
                      <a:r>
                        <a:rPr lang="de-AT" sz="1800" b="1" dirty="0">
                          <a:latin typeface="Arial"/>
                          <a:ea typeface="Times New Roman"/>
                          <a:cs typeface="Arial"/>
                        </a:rPr>
                        <a:t>ethischer Aussagen</a:t>
                      </a:r>
                      <a:endParaRPr lang="de-AT" sz="3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Bef>
                          <a:spcPts val="0"/>
                        </a:spcBef>
                        <a:spcAft>
                          <a:spcPts val="0"/>
                        </a:spcAft>
                      </a:pPr>
                      <a:r>
                        <a:rPr lang="de-AT" sz="1800" b="1" dirty="0">
                          <a:latin typeface="Arial"/>
                          <a:ea typeface="Times New Roman"/>
                          <a:cs typeface="Arial"/>
                        </a:rPr>
                        <a:t>nach Art der Begründung</a:t>
                      </a:r>
                      <a:br>
                        <a:rPr lang="de-AT" sz="1800" b="1" dirty="0">
                          <a:latin typeface="Arial"/>
                          <a:ea typeface="Times New Roman"/>
                          <a:cs typeface="Arial"/>
                        </a:rPr>
                      </a:br>
                      <a:r>
                        <a:rPr lang="de-AT" sz="1800" b="1" dirty="0">
                          <a:latin typeface="Arial"/>
                          <a:ea typeface="Times New Roman"/>
                          <a:cs typeface="Arial"/>
                        </a:rPr>
                        <a:t>ethischer Aussagen</a:t>
                      </a:r>
                      <a:endParaRPr lang="de-AT" sz="3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a:lnSpc>
                          <a:spcPct val="100000"/>
                        </a:lnSpc>
                        <a:spcBef>
                          <a:spcPts val="0"/>
                        </a:spcBef>
                        <a:spcAft>
                          <a:spcPts val="0"/>
                        </a:spcAft>
                      </a:pPr>
                      <a:r>
                        <a:rPr lang="de-AT" sz="1800" b="1" dirty="0">
                          <a:latin typeface="Arial"/>
                          <a:ea typeface="Times New Roman"/>
                          <a:cs typeface="Arial"/>
                        </a:rPr>
                        <a:t>nach Zahl</a:t>
                      </a:r>
                      <a:br>
                        <a:rPr lang="de-AT" sz="1800" b="1" dirty="0">
                          <a:latin typeface="Arial"/>
                          <a:ea typeface="Times New Roman"/>
                          <a:cs typeface="Arial"/>
                        </a:rPr>
                      </a:br>
                      <a:r>
                        <a:rPr lang="de-AT" sz="1800" b="1" dirty="0">
                          <a:latin typeface="Arial"/>
                          <a:ea typeface="Times New Roman"/>
                          <a:cs typeface="Arial"/>
                        </a:rPr>
                        <a:t>der avisierten Personen</a:t>
                      </a:r>
                      <a:endParaRPr lang="de-AT" sz="3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gn="ctr">
                        <a:lnSpc>
                          <a:spcPct val="100000"/>
                        </a:lnSpc>
                        <a:spcBef>
                          <a:spcPts val="0"/>
                        </a:spcBef>
                        <a:spcAft>
                          <a:spcPts val="0"/>
                        </a:spcAft>
                      </a:pPr>
                      <a:r>
                        <a:rPr lang="de-AT" sz="1800" b="1" dirty="0">
                          <a:latin typeface="Arial"/>
                          <a:ea typeface="Times New Roman"/>
                          <a:cs typeface="Arial"/>
                        </a:rPr>
                        <a:t>nach Prinzipien und Werten</a:t>
                      </a:r>
                      <a:br>
                        <a:rPr lang="de-AT" sz="1800" b="1" dirty="0">
                          <a:latin typeface="Arial"/>
                          <a:ea typeface="Times New Roman"/>
                          <a:cs typeface="Arial"/>
                        </a:rPr>
                      </a:br>
                      <a:endParaRPr lang="de-AT" sz="3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algn="ctr">
                        <a:lnSpc>
                          <a:spcPct val="100000"/>
                        </a:lnSpc>
                        <a:spcBef>
                          <a:spcPts val="0"/>
                        </a:spcBef>
                        <a:spcAft>
                          <a:spcPts val="0"/>
                        </a:spcAft>
                      </a:pPr>
                      <a:r>
                        <a:rPr lang="de-AT" sz="1800" b="1" dirty="0">
                          <a:latin typeface="Arial"/>
                          <a:ea typeface="Times New Roman"/>
                          <a:cs typeface="Arial"/>
                        </a:rPr>
                        <a:t>nach Anwendungs-bereichen</a:t>
                      </a:r>
                      <a:br>
                        <a:rPr lang="de-AT" sz="1800" b="1" dirty="0">
                          <a:latin typeface="Arial"/>
                          <a:ea typeface="Times New Roman"/>
                          <a:cs typeface="Arial"/>
                        </a:rPr>
                      </a:br>
                      <a:endParaRPr lang="de-AT" sz="3200"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r h="3512465">
                <a:tc>
                  <a:txBody>
                    <a:bodyPr/>
                    <a:lstStyle/>
                    <a:p>
                      <a:pPr marL="180340" algn="l">
                        <a:lnSpc>
                          <a:spcPct val="100000"/>
                        </a:lnSpc>
                        <a:spcBef>
                          <a:spcPts val="0"/>
                        </a:spcBef>
                        <a:spcAft>
                          <a:spcPts val="0"/>
                        </a:spcAf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pPr>
                      <a:r>
                        <a:rPr lang="de-AT" sz="1600" dirty="0">
                          <a:latin typeface="Arial"/>
                          <a:ea typeface="Times New Roman"/>
                          <a:cs typeface="Times New Roman"/>
                        </a:rPr>
                        <a:t>Deskriptive </a:t>
                      </a:r>
                      <a:r>
                        <a:rPr lang="de-AT" sz="1600" dirty="0" smtClean="0">
                          <a:latin typeface="Arial"/>
                          <a:ea typeface="Times New Roman"/>
                          <a:cs typeface="Times New Roman"/>
                        </a:rPr>
                        <a:t>Ethik </a:t>
                      </a:r>
                    </a:p>
                    <a:p>
                      <a:pPr marL="179388" lvl="0" indent="-179388" algn="l">
                        <a:lnSpc>
                          <a:spcPct val="100000"/>
                        </a:lnSpc>
                        <a:spcBef>
                          <a:spcPts val="0"/>
                        </a:spcBef>
                        <a:spcAft>
                          <a:spcPts val="0"/>
                        </a:spcAft>
                        <a:buFont typeface="Symbol"/>
                        <a:buNone/>
                      </a:pPr>
                      <a:r>
                        <a:rPr lang="de-AT" sz="1600" i="1" dirty="0" smtClean="0">
                          <a:latin typeface="Arial"/>
                          <a:ea typeface="Times New Roman"/>
                          <a:cs typeface="Times New Roman"/>
                        </a:rPr>
                        <a:t>   (nicht wertend)</a:t>
                      </a:r>
                    </a:p>
                    <a:p>
                      <a:pPr marL="179388" lvl="0" indent="-179388" algn="l">
                        <a:lnSpc>
                          <a:spcPct val="100000"/>
                        </a:lnSpc>
                        <a:spcBef>
                          <a:spcPts val="0"/>
                        </a:spcBef>
                        <a:spcAft>
                          <a:spcPts val="0"/>
                        </a:spcAft>
                        <a:buFont typeface="Symbol"/>
                        <a:buNone/>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pPr>
                      <a:r>
                        <a:rPr lang="de-AT" sz="1600" dirty="0">
                          <a:latin typeface="Arial"/>
                          <a:ea typeface="Times New Roman"/>
                          <a:cs typeface="Times New Roman"/>
                        </a:rPr>
                        <a:t>Normative </a:t>
                      </a:r>
                      <a:r>
                        <a:rPr lang="de-AT" sz="1600" dirty="0" smtClean="0">
                          <a:latin typeface="Arial"/>
                          <a:ea typeface="Times New Roman"/>
                          <a:cs typeface="Times New Roman"/>
                        </a:rPr>
                        <a:t>Ethik</a:t>
                      </a:r>
                    </a:p>
                    <a:p>
                      <a:pPr marL="179388" lvl="0" indent="-179388" algn="l">
                        <a:lnSpc>
                          <a:spcPct val="100000"/>
                        </a:lnSpc>
                        <a:spcBef>
                          <a:spcPts val="0"/>
                        </a:spcBef>
                        <a:spcAft>
                          <a:spcPts val="0"/>
                        </a:spcAft>
                        <a:buFont typeface="Symbol"/>
                        <a:buNone/>
                      </a:pPr>
                      <a:r>
                        <a:rPr lang="de-AT" sz="1600" i="1" dirty="0" smtClean="0">
                          <a:latin typeface="Arial"/>
                          <a:ea typeface="Times New Roman"/>
                          <a:cs typeface="Times New Roman"/>
                        </a:rPr>
                        <a:t>   (wertend)</a:t>
                      </a:r>
                      <a:endParaRPr lang="de-AT" sz="1600" i="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171450" algn="l">
                        <a:lnSpc>
                          <a:spcPct val="100000"/>
                        </a:lnSpc>
                        <a:spcBef>
                          <a:spcPts val="0"/>
                        </a:spcBef>
                        <a:spcAft>
                          <a:spcPts val="0"/>
                        </a:spcAf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pPr>
                      <a:r>
                        <a:rPr lang="de-AT" sz="1600" dirty="0">
                          <a:latin typeface="Arial"/>
                          <a:ea typeface="Times New Roman"/>
                          <a:cs typeface="Times New Roman"/>
                        </a:rPr>
                        <a:t>Theologische </a:t>
                      </a:r>
                      <a:r>
                        <a:rPr lang="de-AT" sz="1600" dirty="0" smtClean="0">
                          <a:latin typeface="Arial"/>
                          <a:ea typeface="Times New Roman"/>
                          <a:cs typeface="Times New Roman"/>
                        </a:rPr>
                        <a:t>Ethik</a:t>
                      </a:r>
                    </a:p>
                    <a:p>
                      <a:pPr marL="179388" lvl="0" indent="-179388" algn="l">
                        <a:lnSpc>
                          <a:spcPct val="100000"/>
                        </a:lnSpc>
                        <a:spcBef>
                          <a:spcPts val="0"/>
                        </a:spcBef>
                        <a:spcAft>
                          <a:spcPts val="0"/>
                        </a:spcAft>
                        <a:buFont typeface="Symbol"/>
                        <a:buNone/>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pPr>
                      <a:r>
                        <a:rPr lang="de-AT" sz="1600" dirty="0" smtClean="0">
                          <a:latin typeface="Arial"/>
                          <a:ea typeface="Times New Roman"/>
                          <a:cs typeface="Times New Roman"/>
                        </a:rPr>
                        <a:t>Philosophische </a:t>
                      </a:r>
                      <a:r>
                        <a:rPr lang="de-AT" sz="1600" dirty="0">
                          <a:latin typeface="Arial"/>
                          <a:ea typeface="Times New Roman"/>
                          <a:cs typeface="Times New Roman"/>
                        </a:rPr>
                        <a:t>Ethik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marL="161290" algn="l">
                        <a:lnSpc>
                          <a:spcPct val="100000"/>
                        </a:lnSpc>
                        <a:spcBef>
                          <a:spcPts val="0"/>
                        </a:spcBef>
                        <a:spcAft>
                          <a:spcPts val="0"/>
                        </a:spcAft>
                        <a:tabLst>
                          <a:tab pos="251460" algn="l"/>
                        </a:tabLs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tabLst>
                          <a:tab pos="251460" algn="l"/>
                        </a:tabLst>
                      </a:pPr>
                      <a:r>
                        <a:rPr lang="de-AT" sz="1600" dirty="0" smtClean="0">
                          <a:latin typeface="Arial"/>
                          <a:ea typeface="Times New Roman"/>
                          <a:cs typeface="Times New Roman"/>
                        </a:rPr>
                        <a:t>Individualethik</a:t>
                      </a:r>
                    </a:p>
                    <a:p>
                      <a:pPr marL="179388" lvl="0" indent="-179388" algn="l">
                        <a:lnSpc>
                          <a:spcPct val="100000"/>
                        </a:lnSpc>
                        <a:spcBef>
                          <a:spcPts val="0"/>
                        </a:spcBef>
                        <a:spcAft>
                          <a:spcPts val="0"/>
                        </a:spcAft>
                        <a:buFont typeface="Symbol"/>
                        <a:buNone/>
                        <a:tabLst>
                          <a:tab pos="251460" algn="l"/>
                        </a:tabLs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tabLst>
                          <a:tab pos="251460" algn="l"/>
                        </a:tabLst>
                      </a:pPr>
                      <a:r>
                        <a:rPr lang="de-AT" sz="1600" dirty="0">
                          <a:latin typeface="Arial"/>
                          <a:ea typeface="Times New Roman"/>
                          <a:cs typeface="Times New Roman"/>
                        </a:rPr>
                        <a:t>Sozialethik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marL="152400" algn="l">
                        <a:lnSpc>
                          <a:spcPct val="100000"/>
                        </a:lnSpc>
                        <a:spcBef>
                          <a:spcPts val="0"/>
                        </a:spcBef>
                        <a:spcAft>
                          <a:spcPts val="0"/>
                        </a:spcAf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pPr>
                      <a:r>
                        <a:rPr lang="de-AT" sz="1600" dirty="0" smtClean="0">
                          <a:latin typeface="Arial"/>
                          <a:ea typeface="Times New Roman"/>
                          <a:cs typeface="Times New Roman"/>
                        </a:rPr>
                        <a:t>Deontolo-gische </a:t>
                      </a:r>
                      <a:r>
                        <a:rPr lang="de-AT" sz="1600" dirty="0">
                          <a:latin typeface="Arial"/>
                          <a:ea typeface="Times New Roman"/>
                          <a:cs typeface="Times New Roman"/>
                        </a:rPr>
                        <a:t>Ethik </a:t>
                      </a:r>
                    </a:p>
                    <a:p>
                      <a:pPr marL="179388" lvl="0" indent="-179388" algn="l">
                        <a:lnSpc>
                          <a:spcPct val="100000"/>
                        </a:lnSpc>
                        <a:spcBef>
                          <a:spcPts val="0"/>
                        </a:spcBef>
                        <a:spcAft>
                          <a:spcPts val="0"/>
                        </a:spcAft>
                        <a:buFont typeface="Arial"/>
                        <a:buNone/>
                      </a:pPr>
                      <a:r>
                        <a:rPr lang="de-AT" sz="1600" i="1" dirty="0" smtClean="0">
                          <a:latin typeface="Arial"/>
                          <a:ea typeface="Times New Roman"/>
                          <a:cs typeface="Times New Roman"/>
                        </a:rPr>
                        <a:t>   (Handlung</a:t>
                      </a:r>
                      <a:r>
                        <a:rPr lang="de-AT" sz="1600" i="1" baseline="0" dirty="0" smtClean="0">
                          <a:latin typeface="Arial"/>
                          <a:ea typeface="Times New Roman"/>
                          <a:cs typeface="Times New Roman"/>
                        </a:rPr>
                        <a:t> selbst  wird bewertet)</a:t>
                      </a:r>
                    </a:p>
                    <a:p>
                      <a:pPr marL="179388" lvl="0" indent="-179388" algn="l">
                        <a:lnSpc>
                          <a:spcPct val="100000"/>
                        </a:lnSpc>
                        <a:spcBef>
                          <a:spcPts val="0"/>
                        </a:spcBef>
                        <a:spcAft>
                          <a:spcPts val="0"/>
                        </a:spcAft>
                        <a:buFont typeface="Arial"/>
                        <a:buNone/>
                      </a:pPr>
                      <a:endParaRPr lang="de-AT" sz="1600" i="1" dirty="0">
                        <a:latin typeface="Arial"/>
                        <a:ea typeface="Times New Roman"/>
                        <a:cs typeface="Times New Roman"/>
                      </a:endParaRPr>
                    </a:p>
                    <a:p>
                      <a:pPr marL="179388" lvl="0" indent="-179388" algn="l">
                        <a:lnSpc>
                          <a:spcPct val="100000"/>
                        </a:lnSpc>
                        <a:spcBef>
                          <a:spcPts val="0"/>
                        </a:spcBef>
                        <a:spcAft>
                          <a:spcPts val="0"/>
                        </a:spcAft>
                        <a:buFont typeface="Symbol"/>
                        <a:buChar char=""/>
                      </a:pPr>
                      <a:r>
                        <a:rPr lang="de-AT" sz="1600" dirty="0">
                          <a:latin typeface="Arial"/>
                          <a:ea typeface="Times New Roman"/>
                          <a:cs typeface="Times New Roman"/>
                        </a:rPr>
                        <a:t>Teleologische </a:t>
                      </a:r>
                      <a:r>
                        <a:rPr lang="de-AT" sz="1600" dirty="0" smtClean="0">
                          <a:latin typeface="Arial"/>
                          <a:ea typeface="Times New Roman"/>
                          <a:cs typeface="Times New Roman"/>
                        </a:rPr>
                        <a:t>Ethik</a:t>
                      </a:r>
                    </a:p>
                    <a:p>
                      <a:pPr marL="179388" lvl="0" indent="-179388" algn="l">
                        <a:lnSpc>
                          <a:spcPct val="100000"/>
                        </a:lnSpc>
                        <a:spcBef>
                          <a:spcPts val="0"/>
                        </a:spcBef>
                        <a:spcAft>
                          <a:spcPts val="0"/>
                        </a:spcAft>
                        <a:buFont typeface="Symbol"/>
                        <a:buNone/>
                      </a:pPr>
                      <a:r>
                        <a:rPr lang="de-AT" sz="1600" i="1" baseline="0" dirty="0" smtClean="0">
                          <a:latin typeface="Arial"/>
                          <a:ea typeface="Times New Roman"/>
                          <a:cs typeface="Times New Roman"/>
                        </a:rPr>
                        <a:t>   (Folgen einer Handlung werden bewertet)</a:t>
                      </a:r>
                      <a:endParaRPr lang="de-AT" sz="1600" i="1" dirty="0">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6E3BC"/>
                    </a:solidFill>
                  </a:tcPr>
                </a:tc>
                <a:tc>
                  <a:txBody>
                    <a:bodyPr/>
                    <a:lstStyle/>
                    <a:p>
                      <a:pPr marL="457200" algn="l">
                        <a:lnSpc>
                          <a:spcPct val="100000"/>
                        </a:lnSpc>
                        <a:spcBef>
                          <a:spcPts val="0"/>
                        </a:spcBef>
                        <a:spcAft>
                          <a:spcPts val="0"/>
                        </a:spcAf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tabLst>
                          <a:tab pos="142875" algn="l"/>
                        </a:tabLst>
                      </a:pPr>
                      <a:r>
                        <a:rPr lang="de-AT" sz="1600" dirty="0" smtClean="0">
                          <a:latin typeface="Arial"/>
                          <a:ea typeface="Times New Roman"/>
                          <a:cs typeface="Times New Roman"/>
                        </a:rPr>
                        <a:t>Medienethik</a:t>
                      </a:r>
                    </a:p>
                    <a:p>
                      <a:pPr marL="179388" lvl="0" indent="-179388" algn="l">
                        <a:lnSpc>
                          <a:spcPct val="100000"/>
                        </a:lnSpc>
                        <a:spcBef>
                          <a:spcPts val="0"/>
                        </a:spcBef>
                        <a:spcAft>
                          <a:spcPts val="0"/>
                        </a:spcAft>
                        <a:buFont typeface="Symbol"/>
                        <a:buNone/>
                        <a:tabLst>
                          <a:tab pos="142875" algn="l"/>
                        </a:tabLs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tabLst>
                          <a:tab pos="142875" algn="l"/>
                        </a:tabLst>
                      </a:pPr>
                      <a:r>
                        <a:rPr lang="de-AT" sz="1600" dirty="0" smtClean="0">
                          <a:latin typeface="Arial"/>
                          <a:ea typeface="Times New Roman"/>
                          <a:cs typeface="Times New Roman"/>
                        </a:rPr>
                        <a:t>Wirtschafts-ethik</a:t>
                      </a:r>
                    </a:p>
                    <a:p>
                      <a:pPr marL="179388" lvl="0" indent="-179388" algn="l">
                        <a:lnSpc>
                          <a:spcPct val="100000"/>
                        </a:lnSpc>
                        <a:spcBef>
                          <a:spcPts val="0"/>
                        </a:spcBef>
                        <a:spcAft>
                          <a:spcPts val="0"/>
                        </a:spcAft>
                        <a:buFont typeface="Symbol"/>
                        <a:buNone/>
                        <a:tabLst>
                          <a:tab pos="142875" algn="l"/>
                        </a:tabLst>
                      </a:pPr>
                      <a:endParaRPr lang="de-AT" sz="1600" dirty="0">
                        <a:latin typeface="Arial"/>
                        <a:ea typeface="Times New Roman"/>
                        <a:cs typeface="Times New Roman"/>
                      </a:endParaRPr>
                    </a:p>
                    <a:p>
                      <a:pPr marL="179388" lvl="0" indent="-179388" algn="l">
                        <a:lnSpc>
                          <a:spcPct val="100000"/>
                        </a:lnSpc>
                        <a:spcBef>
                          <a:spcPts val="0"/>
                        </a:spcBef>
                        <a:spcAft>
                          <a:spcPts val="0"/>
                        </a:spcAft>
                        <a:buFont typeface="Symbol"/>
                        <a:buChar char=""/>
                        <a:tabLst>
                          <a:tab pos="142875" algn="l"/>
                        </a:tabLst>
                      </a:pPr>
                      <a:r>
                        <a:rPr lang="de-AT" sz="1600" dirty="0" smtClean="0">
                          <a:latin typeface="Arial"/>
                          <a:ea typeface="Times New Roman"/>
                          <a:cs typeface="Times New Roman"/>
                        </a:rPr>
                        <a:t>Unter-</a:t>
                      </a:r>
                      <a:r>
                        <a:rPr lang="de-AT" sz="1600" baseline="0" dirty="0" smtClean="0">
                          <a:latin typeface="Arial"/>
                          <a:ea typeface="Times New Roman"/>
                          <a:cs typeface="Times New Roman"/>
                        </a:rPr>
                        <a:t> nehmensethik</a:t>
                      </a:r>
                      <a:endParaRPr lang="de-AT" sz="1600" dirty="0">
                        <a:latin typeface="Arial"/>
                        <a:ea typeface="Times New Roman"/>
                        <a:cs typeface="Times New Roman"/>
                      </a:endParaRPr>
                    </a:p>
                    <a:p>
                      <a:pPr marL="179388" indent="-179388" algn="l">
                        <a:lnSpc>
                          <a:spcPct val="100000"/>
                        </a:lnSpc>
                        <a:spcBef>
                          <a:spcPts val="0"/>
                        </a:spcBef>
                        <a:spcAft>
                          <a:spcPts val="0"/>
                        </a:spcAft>
                        <a:tabLst>
                          <a:tab pos="142875" algn="l"/>
                        </a:tabLst>
                      </a:pPr>
                      <a:r>
                        <a:rPr lang="de-AT" sz="1600" dirty="0" smtClean="0">
                          <a:latin typeface="Arial"/>
                          <a:ea typeface="Times New Roman"/>
                          <a:cs typeface="Times New Roman"/>
                        </a:rPr>
                        <a:t>    etc</a:t>
                      </a:r>
                      <a:r>
                        <a:rPr lang="de-AT" sz="1600" dirty="0">
                          <a:latin typeface="Arial"/>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r>
            </a:tbl>
          </a:graphicData>
        </a:graphic>
      </p:graphicFrame>
      <p:sp>
        <p:nvSpPr>
          <p:cNvPr id="7" name="Textfeld 6"/>
          <p:cNvSpPr txBox="1"/>
          <p:nvPr/>
        </p:nvSpPr>
        <p:spPr>
          <a:xfrm>
            <a:off x="251520" y="6165304"/>
            <a:ext cx="3312368" cy="246221"/>
          </a:xfrm>
          <a:prstGeom prst="rect">
            <a:avLst/>
          </a:prstGeom>
          <a:noFill/>
        </p:spPr>
        <p:txBody>
          <a:bodyPr wrap="square" rtlCol="0">
            <a:spAutoFit/>
          </a:bodyPr>
          <a:lstStyle/>
          <a:p>
            <a:r>
              <a:rPr lang="de-AT" sz="1000" b="1" i="1" dirty="0" smtClean="0"/>
              <a:t>Quelle: www.wikipedia.com</a:t>
            </a:r>
            <a:endParaRPr lang="de-AT" sz="1000" b="1" i="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AT" sz="4000" b="1" dirty="0" smtClean="0"/>
              <a:t>Historische Entwicklung der Ethik</a:t>
            </a:r>
            <a:endParaRPr lang="de-AT" sz="4000" b="1"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12</a:t>
            </a:fld>
            <a:endParaRPr lang="de-AT" dirty="0"/>
          </a:p>
        </p:txBody>
      </p:sp>
      <p:graphicFrame>
        <p:nvGraphicFramePr>
          <p:cNvPr id="5" name="Diagramm 4"/>
          <p:cNvGraphicFramePr/>
          <p:nvPr/>
        </p:nvGraphicFramePr>
        <p:xfrm>
          <a:off x="251520" y="1268760"/>
          <a:ext cx="8640960" cy="1296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7" name="Gerade Verbindung mit Pfeil 6"/>
          <p:cNvCxnSpPr/>
          <p:nvPr/>
        </p:nvCxnSpPr>
        <p:spPr>
          <a:xfrm rot="5400000">
            <a:off x="-395758" y="3573016"/>
            <a:ext cx="2591494" cy="79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Abgerundetes Rechteck 7"/>
          <p:cNvSpPr/>
          <p:nvPr/>
        </p:nvSpPr>
        <p:spPr>
          <a:xfrm>
            <a:off x="323528" y="4869160"/>
            <a:ext cx="5040560" cy="1728192"/>
          </a:xfrm>
          <a:prstGeom prst="roundRect">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de-AT" b="1" dirty="0" smtClean="0">
                <a:solidFill>
                  <a:schemeClr val="tx1"/>
                </a:solidFill>
              </a:rPr>
              <a:t>Sokrates, Platon, Aristoteles</a:t>
            </a:r>
          </a:p>
          <a:p>
            <a:pPr algn="ctr"/>
            <a:endParaRPr lang="de-AT" dirty="0">
              <a:solidFill>
                <a:schemeClr val="tx1"/>
              </a:solidFill>
            </a:endParaRPr>
          </a:p>
          <a:p>
            <a:pPr algn="ctr"/>
            <a:r>
              <a:rPr lang="de-AT" b="1" i="1" dirty="0" smtClean="0">
                <a:solidFill>
                  <a:schemeClr val="tx1"/>
                </a:solidFill>
              </a:rPr>
              <a:t>Welches Handeln kann als richtig angesehen werden?</a:t>
            </a:r>
          </a:p>
          <a:p>
            <a:pPr algn="ctr"/>
            <a:endParaRPr lang="de-AT" b="1" dirty="0" smtClean="0">
              <a:solidFill>
                <a:schemeClr val="tx1"/>
              </a:solidFill>
            </a:endParaRPr>
          </a:p>
          <a:p>
            <a:pPr algn="ctr"/>
            <a:r>
              <a:rPr lang="de-AT" dirty="0" smtClean="0">
                <a:solidFill>
                  <a:schemeClr val="tx1"/>
                </a:solidFill>
              </a:rPr>
              <a:t>Tugenden definiert (Gerechtigkeit, Weisheit etc.)</a:t>
            </a:r>
            <a:endParaRPr lang="de-AT" dirty="0">
              <a:solidFill>
                <a:schemeClr val="tx1"/>
              </a:solidFill>
            </a:endParaRPr>
          </a:p>
        </p:txBody>
      </p:sp>
      <p:cxnSp>
        <p:nvCxnSpPr>
          <p:cNvPr id="12" name="Gerade Verbindung mit Pfeil 11"/>
          <p:cNvCxnSpPr/>
          <p:nvPr/>
        </p:nvCxnSpPr>
        <p:spPr>
          <a:xfrm rot="5400000">
            <a:off x="4788421" y="2636515"/>
            <a:ext cx="720080" cy="79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Abgerundetes Rechteck 13"/>
          <p:cNvSpPr/>
          <p:nvPr/>
        </p:nvSpPr>
        <p:spPr>
          <a:xfrm>
            <a:off x="1403648" y="2996952"/>
            <a:ext cx="4536504" cy="1656184"/>
          </a:xfrm>
          <a:prstGeom prst="round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a:r>
              <a:rPr lang="de-AT" b="1" dirty="0" smtClean="0">
                <a:solidFill>
                  <a:schemeClr val="tx1"/>
                </a:solidFill>
              </a:rPr>
              <a:t>Immanuel Kant</a:t>
            </a:r>
          </a:p>
          <a:p>
            <a:pPr algn="ctr"/>
            <a:endParaRPr lang="de-AT" dirty="0">
              <a:solidFill>
                <a:schemeClr val="tx1"/>
              </a:solidFill>
            </a:endParaRPr>
          </a:p>
          <a:p>
            <a:pPr algn="ctr"/>
            <a:r>
              <a:rPr lang="de-AT" b="1" i="1" dirty="0" smtClean="0">
                <a:solidFill>
                  <a:schemeClr val="tx1"/>
                </a:solidFill>
              </a:rPr>
              <a:t>„Handle so, dass Dein Handeln jederzeit zum allgemeinen Gesetz werden könnte!“</a:t>
            </a:r>
          </a:p>
          <a:p>
            <a:pPr algn="ctr"/>
            <a:endParaRPr lang="de-AT" b="1" dirty="0" smtClean="0">
              <a:solidFill>
                <a:schemeClr val="tx1"/>
              </a:solidFill>
            </a:endParaRPr>
          </a:p>
          <a:p>
            <a:pPr algn="ctr"/>
            <a:r>
              <a:rPr lang="de-AT" dirty="0" smtClean="0">
                <a:solidFill>
                  <a:schemeClr val="tx1"/>
                </a:solidFill>
              </a:rPr>
              <a:t>Kategorischer Imperativ</a:t>
            </a:r>
            <a:endParaRPr lang="de-AT" dirty="0">
              <a:solidFill>
                <a:schemeClr val="tx1"/>
              </a:solidFill>
            </a:endParaRPr>
          </a:p>
        </p:txBody>
      </p:sp>
      <p:cxnSp>
        <p:nvCxnSpPr>
          <p:cNvPr id="16" name="Gerade Verbindung mit Pfeil 15"/>
          <p:cNvCxnSpPr/>
          <p:nvPr/>
        </p:nvCxnSpPr>
        <p:spPr>
          <a:xfrm rot="5400000">
            <a:off x="6084565" y="2852539"/>
            <a:ext cx="1152128" cy="79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Abgerundetes Rechteck 17"/>
          <p:cNvSpPr/>
          <p:nvPr/>
        </p:nvSpPr>
        <p:spPr>
          <a:xfrm>
            <a:off x="6012160" y="3429000"/>
            <a:ext cx="2808312" cy="3168352"/>
          </a:xfrm>
          <a:prstGeom prst="roundRect">
            <a:avLst/>
          </a:prstGeom>
          <a:solidFill>
            <a:srgbClr val="FFFF99"/>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de-AT" b="1" dirty="0" smtClean="0"/>
              <a:t>Jeremy Bentham,</a:t>
            </a:r>
          </a:p>
          <a:p>
            <a:pPr algn="ctr"/>
            <a:r>
              <a:rPr lang="de-AT" b="1" dirty="0" smtClean="0"/>
              <a:t> John  Stuart Mill</a:t>
            </a:r>
          </a:p>
          <a:p>
            <a:pPr algn="ctr"/>
            <a:endParaRPr lang="de-AT" dirty="0"/>
          </a:p>
          <a:p>
            <a:pPr algn="ctr"/>
            <a:r>
              <a:rPr lang="de-AT" b="1" i="1" dirty="0" smtClean="0"/>
              <a:t>„Handle so, dass das größtmögliche Maß an Glück entsteht!“</a:t>
            </a:r>
          </a:p>
          <a:p>
            <a:pPr algn="ctr"/>
            <a:endParaRPr lang="de-AT" dirty="0"/>
          </a:p>
          <a:p>
            <a:pPr algn="ctr"/>
            <a:r>
              <a:rPr lang="de-AT" dirty="0" smtClean="0"/>
              <a:t>Utilitarismus </a:t>
            </a:r>
          </a:p>
          <a:p>
            <a:pPr algn="ctr"/>
            <a:r>
              <a:rPr lang="de-AT" dirty="0" smtClean="0"/>
              <a:t>Individuelles Glück führt zum Glück der Allgemeinheit</a:t>
            </a:r>
            <a:endParaRPr lang="de-A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ppt_x"/>
                                          </p:val>
                                        </p:tav>
                                        <p:tav tm="100000">
                                          <p:val>
                                            <p:strVal val="#ppt_x"/>
                                          </p:val>
                                        </p:tav>
                                      </p:tavLst>
                                    </p:anim>
                                    <p:anim calcmode="lin" valueType="num">
                                      <p:cBhvr additive="base">
                                        <p:cTn id="8" dur="2000" fill="hold"/>
                                        <p:tgtEl>
                                          <p:spTgt spid="7"/>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2000" fill="hold"/>
                                        <p:tgtEl>
                                          <p:spTgt spid="8"/>
                                        </p:tgtEl>
                                        <p:attrNameLst>
                                          <p:attrName>ppt_x</p:attrName>
                                        </p:attrNameLst>
                                      </p:cBhvr>
                                      <p:tavLst>
                                        <p:tav tm="0">
                                          <p:val>
                                            <p:strVal val="#ppt_x"/>
                                          </p:val>
                                        </p:tav>
                                        <p:tav tm="100000">
                                          <p:val>
                                            <p:strVal val="#ppt_x"/>
                                          </p:val>
                                        </p:tav>
                                      </p:tavLst>
                                    </p:anim>
                                    <p:anim calcmode="lin" valueType="num">
                                      <p:cBhvr additive="base">
                                        <p:cTn id="12" dur="20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2000" fill="hold"/>
                                        <p:tgtEl>
                                          <p:spTgt spid="12"/>
                                        </p:tgtEl>
                                        <p:attrNameLst>
                                          <p:attrName>ppt_x</p:attrName>
                                        </p:attrNameLst>
                                      </p:cBhvr>
                                      <p:tavLst>
                                        <p:tav tm="0">
                                          <p:val>
                                            <p:strVal val="#ppt_x"/>
                                          </p:val>
                                        </p:tav>
                                        <p:tav tm="100000">
                                          <p:val>
                                            <p:strVal val="#ppt_x"/>
                                          </p:val>
                                        </p:tav>
                                      </p:tavLst>
                                    </p:anim>
                                    <p:anim calcmode="lin" valueType="num">
                                      <p:cBhvr additive="base">
                                        <p:cTn id="18" dur="2000" fill="hold"/>
                                        <p:tgtEl>
                                          <p:spTgt spid="12"/>
                                        </p:tgtEl>
                                        <p:attrNameLst>
                                          <p:attrName>ppt_y</p:attrName>
                                        </p:attrNameLst>
                                      </p:cBhvr>
                                      <p:tavLst>
                                        <p:tav tm="0">
                                          <p:val>
                                            <p:strVal val="0-#ppt_h/2"/>
                                          </p:val>
                                        </p:tav>
                                        <p:tav tm="100000">
                                          <p:val>
                                            <p:strVal val="#ppt_y"/>
                                          </p:val>
                                        </p:tav>
                                      </p:tavLst>
                                    </p:anim>
                                  </p:childTnLst>
                                </p:cTn>
                              </p:par>
                              <p:par>
                                <p:cTn id="19" presetID="2" presetClass="entr" presetSubtype="1"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2000" fill="hold"/>
                                        <p:tgtEl>
                                          <p:spTgt spid="14"/>
                                        </p:tgtEl>
                                        <p:attrNameLst>
                                          <p:attrName>ppt_x</p:attrName>
                                        </p:attrNameLst>
                                      </p:cBhvr>
                                      <p:tavLst>
                                        <p:tav tm="0">
                                          <p:val>
                                            <p:strVal val="#ppt_x"/>
                                          </p:val>
                                        </p:tav>
                                        <p:tav tm="100000">
                                          <p:val>
                                            <p:strVal val="#ppt_x"/>
                                          </p:val>
                                        </p:tav>
                                      </p:tavLst>
                                    </p:anim>
                                    <p:anim calcmode="lin" valueType="num">
                                      <p:cBhvr additive="base">
                                        <p:cTn id="22" dur="20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1"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2000" fill="hold"/>
                                        <p:tgtEl>
                                          <p:spTgt spid="16"/>
                                        </p:tgtEl>
                                        <p:attrNameLst>
                                          <p:attrName>ppt_x</p:attrName>
                                        </p:attrNameLst>
                                      </p:cBhvr>
                                      <p:tavLst>
                                        <p:tav tm="0">
                                          <p:val>
                                            <p:strVal val="#ppt_x"/>
                                          </p:val>
                                        </p:tav>
                                        <p:tav tm="100000">
                                          <p:val>
                                            <p:strVal val="#ppt_x"/>
                                          </p:val>
                                        </p:tav>
                                      </p:tavLst>
                                    </p:anim>
                                    <p:anim calcmode="lin" valueType="num">
                                      <p:cBhvr additive="base">
                                        <p:cTn id="28" dur="2000" fill="hold"/>
                                        <p:tgtEl>
                                          <p:spTgt spid="16"/>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p:stCondLst>
                                    <p:cond delay="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2000" fill="hold"/>
                                        <p:tgtEl>
                                          <p:spTgt spid="18"/>
                                        </p:tgtEl>
                                        <p:attrNameLst>
                                          <p:attrName>ppt_x</p:attrName>
                                        </p:attrNameLst>
                                      </p:cBhvr>
                                      <p:tavLst>
                                        <p:tav tm="0">
                                          <p:val>
                                            <p:strVal val="#ppt_x"/>
                                          </p:val>
                                        </p:tav>
                                        <p:tav tm="100000">
                                          <p:val>
                                            <p:strVal val="#ppt_x"/>
                                          </p:val>
                                        </p:tav>
                                      </p:tavLst>
                                    </p:anim>
                                    <p:anim calcmode="lin" valueType="num">
                                      <p:cBhvr additive="base">
                                        <p:cTn id="32" dur="2000" fill="hold"/>
                                        <p:tgtEl>
                                          <p:spTgt spid="1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e-AT" sz="4000" b="1" dirty="0" smtClean="0"/>
              <a:t>Historische Entwicklung der Ethik</a:t>
            </a:r>
            <a:endParaRPr lang="de-AT" sz="4000" b="1"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13</a:t>
            </a:fld>
            <a:endParaRPr lang="de-AT" dirty="0"/>
          </a:p>
        </p:txBody>
      </p:sp>
      <p:graphicFrame>
        <p:nvGraphicFramePr>
          <p:cNvPr id="5" name="Diagramm 4"/>
          <p:cNvGraphicFramePr/>
          <p:nvPr/>
        </p:nvGraphicFramePr>
        <p:xfrm>
          <a:off x="251520" y="1268760"/>
          <a:ext cx="8640960" cy="1296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6" name="Gerade Verbindung mit Pfeil 15"/>
          <p:cNvCxnSpPr/>
          <p:nvPr/>
        </p:nvCxnSpPr>
        <p:spPr>
          <a:xfrm rot="5400000">
            <a:off x="7380709" y="2852539"/>
            <a:ext cx="1152128" cy="794"/>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Abgerundetes Rechteck 17"/>
          <p:cNvSpPr/>
          <p:nvPr/>
        </p:nvSpPr>
        <p:spPr>
          <a:xfrm>
            <a:off x="2411760" y="3429000"/>
            <a:ext cx="6408712" cy="244827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de-AT" b="1" dirty="0" smtClean="0"/>
              <a:t>Homann et al.</a:t>
            </a:r>
          </a:p>
          <a:p>
            <a:pPr algn="ctr"/>
            <a:r>
              <a:rPr lang="de-AT" dirty="0" smtClean="0"/>
              <a:t>Konsensethik – moralische Normen sind auf der Zustimmung aller Betroffenen begründet</a:t>
            </a:r>
          </a:p>
          <a:p>
            <a:pPr algn="ctr"/>
            <a:endParaRPr lang="de-AT" dirty="0"/>
          </a:p>
          <a:p>
            <a:pPr algn="ctr"/>
            <a:endParaRPr lang="de-AT" dirty="0"/>
          </a:p>
          <a:p>
            <a:pPr algn="ctr"/>
            <a:r>
              <a:rPr lang="de-AT" b="1" dirty="0" smtClean="0"/>
              <a:t>Karl-Otto Apel, Jürgen Habermas, Peter Ulrich</a:t>
            </a:r>
          </a:p>
          <a:p>
            <a:pPr algn="ctr"/>
            <a:r>
              <a:rPr lang="de-AT" dirty="0" smtClean="0"/>
              <a:t>Diskursethik – moralische Normen sind auf dem Diskurs/ Dialog aller Betroffenen begründet</a:t>
            </a:r>
          </a:p>
          <a:p>
            <a:pPr algn="ctr"/>
            <a:endParaRPr lang="de-A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2000" fill="hold"/>
                                        <p:tgtEl>
                                          <p:spTgt spid="16"/>
                                        </p:tgtEl>
                                        <p:attrNameLst>
                                          <p:attrName>ppt_x</p:attrName>
                                        </p:attrNameLst>
                                      </p:cBhvr>
                                      <p:tavLst>
                                        <p:tav tm="0">
                                          <p:val>
                                            <p:strVal val="#ppt_x"/>
                                          </p:val>
                                        </p:tav>
                                        <p:tav tm="100000">
                                          <p:val>
                                            <p:strVal val="#ppt_x"/>
                                          </p:val>
                                        </p:tav>
                                      </p:tavLst>
                                    </p:anim>
                                    <p:anim calcmode="lin" valueType="num">
                                      <p:cBhvr additive="base">
                                        <p:cTn id="8" dur="2000" fill="hold"/>
                                        <p:tgtEl>
                                          <p:spTgt spid="1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2000" fill="hold"/>
                                        <p:tgtEl>
                                          <p:spTgt spid="18"/>
                                        </p:tgtEl>
                                        <p:attrNameLst>
                                          <p:attrName>ppt_x</p:attrName>
                                        </p:attrNameLst>
                                      </p:cBhvr>
                                      <p:tavLst>
                                        <p:tav tm="0">
                                          <p:val>
                                            <p:strVal val="#ppt_x"/>
                                          </p:val>
                                        </p:tav>
                                        <p:tav tm="100000">
                                          <p:val>
                                            <p:strVal val="#ppt_x"/>
                                          </p:val>
                                        </p:tav>
                                      </p:tavLst>
                                    </p:anim>
                                    <p:anim calcmode="lin" valueType="num">
                                      <p:cBhvr additive="base">
                                        <p:cTn id="12" dur="2000" fill="hold"/>
                                        <p:tgtEl>
                                          <p:spTgt spid="1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de-AT" b="1" dirty="0" smtClean="0"/>
              <a:t>Wirtschafts- und Unternehmensethik</a:t>
            </a:r>
            <a:endParaRPr lang="de-AT" b="1" dirty="0"/>
          </a:p>
        </p:txBody>
      </p:sp>
      <p:sp>
        <p:nvSpPr>
          <p:cNvPr id="8" name="Foliennummernplatzhalter 7"/>
          <p:cNvSpPr>
            <a:spLocks noGrp="1"/>
          </p:cNvSpPr>
          <p:nvPr>
            <p:ph type="sldNum" sz="quarter" idx="12"/>
          </p:nvPr>
        </p:nvSpPr>
        <p:spPr/>
        <p:txBody>
          <a:bodyPr/>
          <a:lstStyle/>
          <a:p>
            <a:fld id="{D4F8DED2-BE3F-4C30-9833-681E8456912D}" type="slidenum">
              <a:rPr lang="de-AT" smtClean="0"/>
              <a:pPr/>
              <a:t>14</a:t>
            </a:fld>
            <a:endParaRPr lang="de-AT" dirty="0"/>
          </a:p>
        </p:txBody>
      </p:sp>
      <p:sp>
        <p:nvSpPr>
          <p:cNvPr id="5" name="Textfeld 4"/>
          <p:cNvSpPr txBox="1"/>
          <p:nvPr/>
        </p:nvSpPr>
        <p:spPr>
          <a:xfrm>
            <a:off x="323528" y="1412776"/>
            <a:ext cx="5976664" cy="923330"/>
          </a:xfrm>
          <a:prstGeom prst="rect">
            <a:avLst/>
          </a:prstGeom>
          <a:noFill/>
        </p:spPr>
        <p:txBody>
          <a:bodyPr wrap="square" rtlCol="0">
            <a:spAutoFit/>
          </a:bodyPr>
          <a:lstStyle/>
          <a:p>
            <a:r>
              <a:rPr lang="de-AT" sz="3600" b="1" u="sng" dirty="0" smtClean="0"/>
              <a:t>Diskussionsfrage:</a:t>
            </a:r>
          </a:p>
          <a:p>
            <a:endParaRPr lang="de-AT" dirty="0"/>
          </a:p>
        </p:txBody>
      </p:sp>
      <p:sp>
        <p:nvSpPr>
          <p:cNvPr id="6" name="Wolke 5"/>
          <p:cNvSpPr/>
          <p:nvPr/>
        </p:nvSpPr>
        <p:spPr>
          <a:xfrm>
            <a:off x="323528" y="2060848"/>
            <a:ext cx="8424936" cy="1872208"/>
          </a:xfrm>
          <a:prstGeom prst="cloud">
            <a:avLst/>
          </a:prstGeom>
          <a:solidFill>
            <a:schemeClr val="accent1">
              <a:lumMod val="40000"/>
              <a:lumOff val="60000"/>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pPr>
            <a:endParaRPr lang="de-AT" sz="3200" b="1" dirty="0" smtClean="0"/>
          </a:p>
          <a:p>
            <a:pPr algn="ctr">
              <a:buNone/>
            </a:pPr>
            <a:r>
              <a:rPr lang="de-AT" sz="3200" b="1" i="1" dirty="0" smtClean="0">
                <a:solidFill>
                  <a:schemeClr val="tx1"/>
                </a:solidFill>
              </a:rPr>
              <a:t>Wie verhält sich der Mensch</a:t>
            </a:r>
          </a:p>
          <a:p>
            <a:pPr algn="ctr">
              <a:buNone/>
            </a:pPr>
            <a:r>
              <a:rPr lang="de-AT" sz="3200" b="1" i="1" dirty="0" smtClean="0">
                <a:solidFill>
                  <a:schemeClr val="tx1"/>
                </a:solidFill>
              </a:rPr>
              <a:t> als ein Teil der Wirtschaft?</a:t>
            </a:r>
            <a:endParaRPr lang="de-AT" sz="3300" i="1" dirty="0" smtClean="0">
              <a:solidFill>
                <a:schemeClr val="tx1"/>
              </a:solidFill>
            </a:endParaRPr>
          </a:p>
          <a:p>
            <a:pPr algn="ctr"/>
            <a:endParaRPr lang="de-AT" sz="3200" b="1" i="1" dirty="0" smtClean="0">
              <a:solidFill>
                <a:schemeClr val="tx1"/>
              </a:solidFill>
            </a:endParaRPr>
          </a:p>
        </p:txBody>
      </p:sp>
      <p:sp>
        <p:nvSpPr>
          <p:cNvPr id="7" name="Wolke 6"/>
          <p:cNvSpPr/>
          <p:nvPr/>
        </p:nvSpPr>
        <p:spPr>
          <a:xfrm>
            <a:off x="467544" y="4077072"/>
            <a:ext cx="8280920" cy="1080120"/>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buNone/>
            </a:pPr>
            <a:endParaRPr lang="de-AT" sz="3200" b="1" dirty="0" smtClean="0"/>
          </a:p>
          <a:p>
            <a:pPr algn="ctr">
              <a:buNone/>
            </a:pPr>
            <a:r>
              <a:rPr lang="de-AT" sz="3200" b="1" i="1" dirty="0" smtClean="0">
                <a:solidFill>
                  <a:schemeClr val="tx1"/>
                </a:solidFill>
              </a:rPr>
              <a:t>HOMO OECONOMICUS ???</a:t>
            </a:r>
            <a:endParaRPr lang="de-AT" sz="3300" i="1" dirty="0" smtClean="0">
              <a:solidFill>
                <a:schemeClr val="tx1"/>
              </a:solidFill>
            </a:endParaRPr>
          </a:p>
          <a:p>
            <a:pPr algn="ctr"/>
            <a:endParaRPr lang="de-AT" sz="3200" b="1" i="1" dirty="0" smtClean="0">
              <a:solidFill>
                <a:schemeClr val="tx1"/>
              </a:solidFill>
            </a:endParaRPr>
          </a:p>
        </p:txBody>
      </p:sp>
      <p:sp>
        <p:nvSpPr>
          <p:cNvPr id="9" name="Pfeil nach rechts 8"/>
          <p:cNvSpPr/>
          <p:nvPr/>
        </p:nvSpPr>
        <p:spPr>
          <a:xfrm>
            <a:off x="539552" y="5445224"/>
            <a:ext cx="2520280" cy="14127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AT" dirty="0"/>
          </a:p>
        </p:txBody>
      </p:sp>
      <p:sp>
        <p:nvSpPr>
          <p:cNvPr id="10" name="Ellipse 9"/>
          <p:cNvSpPr/>
          <p:nvPr/>
        </p:nvSpPr>
        <p:spPr>
          <a:xfrm>
            <a:off x="3131840" y="5373216"/>
            <a:ext cx="5436096" cy="126876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de-AT" sz="3200" b="1" dirty="0" smtClean="0"/>
              <a:t>EXPERIMENT </a:t>
            </a:r>
          </a:p>
          <a:p>
            <a:pPr algn="ctr"/>
            <a:r>
              <a:rPr lang="de-AT" sz="3200" b="1" dirty="0" smtClean="0"/>
              <a:t> Das Ultimatum -Spiel </a:t>
            </a:r>
            <a:endParaRPr lang="de-AT"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1000" fill="hold"/>
                                        <p:tgtEl>
                                          <p:spTgt spid="6"/>
                                        </p:tgtEl>
                                        <p:attrNameLst>
                                          <p:attrName>ppt_x</p:attrName>
                                        </p:attrNameLst>
                                      </p:cBhvr>
                                      <p:tavLst>
                                        <p:tav tm="0">
                                          <p:val>
                                            <p:strVal val="#ppt_x"/>
                                          </p:val>
                                        </p:tav>
                                        <p:tav tm="100000">
                                          <p:val>
                                            <p:strVal val="#ppt_x"/>
                                          </p:val>
                                        </p:tav>
                                      </p:tavLst>
                                    </p:anim>
                                    <p:anim calcmode="lin" valueType="num">
                                      <p:cBhvr additive="base">
                                        <p:cTn id="12"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1000" fill="hold"/>
                                        <p:tgtEl>
                                          <p:spTgt spid="7"/>
                                        </p:tgtEl>
                                        <p:attrNameLst>
                                          <p:attrName>ppt_x</p:attrName>
                                        </p:attrNameLst>
                                      </p:cBhvr>
                                      <p:tavLst>
                                        <p:tav tm="0">
                                          <p:val>
                                            <p:strVal val="#ppt_x"/>
                                          </p:val>
                                        </p:tav>
                                        <p:tav tm="100000">
                                          <p:val>
                                            <p:strVal val="#ppt_x"/>
                                          </p:val>
                                        </p:tav>
                                      </p:tavLst>
                                    </p:anim>
                                    <p:anim calcmode="lin" valueType="num">
                                      <p:cBhvr additive="base">
                                        <p:cTn id="1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1000" fill="hold"/>
                                        <p:tgtEl>
                                          <p:spTgt spid="9"/>
                                        </p:tgtEl>
                                        <p:attrNameLst>
                                          <p:attrName>ppt_x</p:attrName>
                                        </p:attrNameLst>
                                      </p:cBhvr>
                                      <p:tavLst>
                                        <p:tav tm="0">
                                          <p:val>
                                            <p:strVal val="0-#ppt_w/2"/>
                                          </p:val>
                                        </p:tav>
                                        <p:tav tm="100000">
                                          <p:val>
                                            <p:strVal val="#ppt_x"/>
                                          </p:val>
                                        </p:tav>
                                      </p:tavLst>
                                    </p:anim>
                                    <p:anim calcmode="lin" valueType="num">
                                      <p:cBhvr additive="base">
                                        <p:cTn id="24" dur="1000" fill="hold"/>
                                        <p:tgtEl>
                                          <p:spTgt spid="9"/>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000" fill="hold"/>
                                        <p:tgtEl>
                                          <p:spTgt spid="10"/>
                                        </p:tgtEl>
                                        <p:attrNameLst>
                                          <p:attrName>ppt_x</p:attrName>
                                        </p:attrNameLst>
                                      </p:cBhvr>
                                      <p:tavLst>
                                        <p:tav tm="0">
                                          <p:val>
                                            <p:strVal val="0-#ppt_w/2"/>
                                          </p:val>
                                        </p:tav>
                                        <p:tav tm="100000">
                                          <p:val>
                                            <p:strVal val="#ppt_x"/>
                                          </p:val>
                                        </p:tav>
                                      </p:tavLst>
                                    </p:anim>
                                    <p:anim calcmode="lin" valueType="num">
                                      <p:cBhvr additive="base">
                                        <p:cTn id="28"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bwMode="auto">
          <a:xfrm>
            <a:off x="251520" y="332656"/>
            <a:ext cx="8642350" cy="792311"/>
          </a:xfrm>
          <a:prstGeom prst="rect">
            <a:avLst/>
          </a:prstGeom>
          <a:solidFill>
            <a:srgbClr val="DDDDDD"/>
          </a:solidFill>
          <a:ln>
            <a:solidFill>
              <a:srgbClr val="000000"/>
            </a:solidFill>
            <a:miter lim="800000"/>
            <a:headEnd/>
            <a:tailEnd/>
          </a:ln>
        </p:spPr>
        <p:txBody>
          <a:bodyPr anchor="ctr">
            <a:normAutofit fontScale="90000"/>
          </a:bodyPr>
          <a:lstStyle/>
          <a:p>
            <a:pPr eaLnBrk="1" hangingPunct="1"/>
            <a:r>
              <a:rPr lang="de-AT" sz="2000" b="1" dirty="0" smtClean="0"/>
              <a:t/>
            </a:r>
            <a:br>
              <a:rPr lang="de-AT" sz="2000" b="1" dirty="0" smtClean="0"/>
            </a:br>
            <a:r>
              <a:rPr lang="de-AT" sz="3200" dirty="0" smtClean="0"/>
              <a:t> </a:t>
            </a:r>
            <a:r>
              <a:rPr lang="de-AT" sz="3200" b="1" dirty="0" smtClean="0"/>
              <a:t>Experiment: Das Ultimatum - Spiel</a:t>
            </a:r>
            <a:endParaRPr lang="de-AT" sz="2000" b="1" dirty="0" smtClean="0"/>
          </a:p>
        </p:txBody>
      </p:sp>
      <p:sp>
        <p:nvSpPr>
          <p:cNvPr id="33" name="Textfeld 32"/>
          <p:cNvSpPr txBox="1"/>
          <p:nvPr/>
        </p:nvSpPr>
        <p:spPr>
          <a:xfrm>
            <a:off x="0" y="6604000"/>
            <a:ext cx="7745413" cy="254000"/>
          </a:xfrm>
          <a:prstGeom prst="rect">
            <a:avLst/>
          </a:prstGeom>
          <a:noFill/>
        </p:spPr>
        <p:txBody>
          <a:bodyPr>
            <a:spAutoFit/>
          </a:bodyPr>
          <a:lstStyle/>
          <a:p>
            <a:pPr eaLnBrk="1" fontAlgn="auto" hangingPunct="1">
              <a:spcBef>
                <a:spcPts val="0"/>
              </a:spcBef>
              <a:spcAft>
                <a:spcPts val="0"/>
              </a:spcAft>
              <a:tabLst>
                <a:tab pos="542925" algn="l"/>
              </a:tabLst>
              <a:defRPr/>
            </a:pPr>
            <a:r>
              <a:rPr lang="de-AT" sz="1050" i="1" dirty="0">
                <a:latin typeface="+mn-lt"/>
              </a:rPr>
              <a:t>Quelle: 	Ökonomische Experimente, Ultimatum-Spiel</a:t>
            </a:r>
          </a:p>
        </p:txBody>
      </p:sp>
      <p:sp>
        <p:nvSpPr>
          <p:cNvPr id="65" name="Textfeld 64"/>
          <p:cNvSpPr txBox="1"/>
          <p:nvPr/>
        </p:nvSpPr>
        <p:spPr>
          <a:xfrm>
            <a:off x="250825" y="1268412"/>
            <a:ext cx="8137525" cy="4539704"/>
          </a:xfrm>
          <a:prstGeom prst="rect">
            <a:avLst/>
          </a:prstGeom>
          <a:noFill/>
        </p:spPr>
        <p:txBody>
          <a:bodyPr wrap="square">
            <a:spAutoFit/>
          </a:bodyPr>
          <a:lstStyle/>
          <a:p>
            <a:pPr>
              <a:defRPr/>
            </a:pPr>
            <a:endParaRPr lang="de-AT" dirty="0"/>
          </a:p>
          <a:p>
            <a:pPr>
              <a:defRPr/>
            </a:pPr>
            <a:r>
              <a:rPr lang="de-AT" sz="2400" b="1" dirty="0"/>
              <a:t>DURCHFÜHRUNG DES EXPERIMENTS</a:t>
            </a:r>
          </a:p>
          <a:p>
            <a:pPr>
              <a:defRPr/>
            </a:pPr>
            <a:endParaRPr lang="de-AT" sz="2400" b="1" dirty="0"/>
          </a:p>
          <a:p>
            <a:pPr>
              <a:defRPr/>
            </a:pPr>
            <a:r>
              <a:rPr lang="de-AT" sz="2400" b="1" dirty="0"/>
              <a:t>	</a:t>
            </a:r>
            <a:r>
              <a:rPr lang="de-AT" sz="2400" b="1" u="sng" dirty="0"/>
              <a:t>Ablauf</a:t>
            </a:r>
            <a:r>
              <a:rPr lang="de-AT" sz="2400" b="1" u="sng" dirty="0" smtClean="0"/>
              <a:t>:</a:t>
            </a:r>
          </a:p>
          <a:p>
            <a:pPr>
              <a:defRPr/>
            </a:pPr>
            <a:endParaRPr lang="de-AT" sz="2400" b="1" u="sng" dirty="0"/>
          </a:p>
          <a:p>
            <a:pPr marL="1430338" indent="-442913">
              <a:spcBef>
                <a:spcPts val="600"/>
              </a:spcBef>
              <a:spcAft>
                <a:spcPts val="600"/>
              </a:spcAft>
              <a:buFont typeface="Arial" pitchFamily="34" charset="0"/>
              <a:buChar char="•"/>
              <a:defRPr/>
            </a:pPr>
            <a:r>
              <a:rPr lang="de-AT" sz="2000" dirty="0" smtClean="0"/>
              <a:t>SchülerInnen</a:t>
            </a:r>
            <a:r>
              <a:rPr lang="de-AT" sz="2000" dirty="0" smtClean="0"/>
              <a:t> werden in 2 Gruppen eingeteilt (Gruppe A, Gruppe B).</a:t>
            </a:r>
          </a:p>
          <a:p>
            <a:pPr marL="1430338" indent="-442913">
              <a:spcBef>
                <a:spcPts val="600"/>
              </a:spcBef>
              <a:spcAft>
                <a:spcPts val="600"/>
              </a:spcAft>
              <a:buFont typeface="Arial" pitchFamily="34" charset="0"/>
              <a:buChar char="•"/>
              <a:defRPr/>
            </a:pPr>
            <a:r>
              <a:rPr lang="de-AT" sz="2000" dirty="0" smtClean="0"/>
              <a:t>Jede(r) </a:t>
            </a:r>
            <a:r>
              <a:rPr lang="de-AT" sz="2000" dirty="0" smtClean="0"/>
              <a:t>SchülerIn</a:t>
            </a:r>
            <a:r>
              <a:rPr lang="de-AT" sz="2000" dirty="0" smtClean="0"/>
              <a:t> aus der Gruppe A erhält 10 Bonbons.</a:t>
            </a:r>
          </a:p>
          <a:p>
            <a:pPr marL="1430338" indent="-442913">
              <a:spcBef>
                <a:spcPts val="600"/>
              </a:spcBef>
              <a:spcAft>
                <a:spcPts val="600"/>
              </a:spcAft>
              <a:buFont typeface="Arial" pitchFamily="34" charset="0"/>
              <a:buChar char="•"/>
              <a:defRPr/>
            </a:pPr>
            <a:r>
              <a:rPr lang="de-AT" sz="2000" dirty="0" smtClean="0"/>
              <a:t>Es werden </a:t>
            </a:r>
            <a:r>
              <a:rPr lang="de-AT" sz="2000" dirty="0" smtClean="0"/>
              <a:t>SchülerInnen</a:t>
            </a:r>
            <a:r>
              <a:rPr lang="de-AT" sz="2000" dirty="0" smtClean="0"/>
              <a:t>-Paare AB gebildet (ein(e) </a:t>
            </a:r>
            <a:r>
              <a:rPr lang="de-AT" sz="2000" dirty="0" smtClean="0"/>
              <a:t>SchülerIn</a:t>
            </a:r>
            <a:r>
              <a:rPr lang="de-AT" sz="2000" dirty="0" smtClean="0"/>
              <a:t> aus der Gruppe A und ein(e) </a:t>
            </a:r>
            <a:r>
              <a:rPr lang="de-AT" sz="2000" dirty="0" smtClean="0"/>
              <a:t>SchülerInnen</a:t>
            </a:r>
            <a:r>
              <a:rPr lang="de-AT" sz="2000" dirty="0" smtClean="0"/>
              <a:t> aus der Gruppe B).</a:t>
            </a:r>
          </a:p>
          <a:p>
            <a:pPr marL="1430338" indent="-442913">
              <a:spcBef>
                <a:spcPts val="600"/>
              </a:spcBef>
              <a:spcAft>
                <a:spcPts val="600"/>
              </a:spcAft>
              <a:buFont typeface="Arial" pitchFamily="34" charset="0"/>
              <a:buChar char="•"/>
              <a:defRPr/>
            </a:pPr>
            <a:r>
              <a:rPr lang="de-AT" sz="2000" dirty="0" smtClean="0"/>
              <a:t>Nun müssen </a:t>
            </a:r>
            <a:r>
              <a:rPr lang="de-AT" sz="2000" dirty="0" smtClean="0"/>
              <a:t>SchülerInnen</a:t>
            </a:r>
            <a:r>
              <a:rPr lang="de-AT" sz="2000" dirty="0" smtClean="0"/>
              <a:t> die 10 Bonbons nach folgenden Regeln untereinander aufteilen:</a:t>
            </a:r>
          </a:p>
        </p:txBody>
      </p:sp>
      <p:sp>
        <p:nvSpPr>
          <p:cNvPr id="9221" name="Pfeil nach unten 4"/>
          <p:cNvSpPr>
            <a:spLocks noChangeArrowheads="1"/>
          </p:cNvSpPr>
          <p:nvPr/>
        </p:nvSpPr>
        <p:spPr bwMode="black">
          <a:xfrm>
            <a:off x="395536" y="2708920"/>
            <a:ext cx="936625" cy="3455987"/>
          </a:xfrm>
          <a:prstGeom prst="downArrow">
            <a:avLst>
              <a:gd name="adj1" fmla="val 50000"/>
              <a:gd name="adj2" fmla="val 49966"/>
            </a:avLst>
          </a:prstGeom>
          <a:solidFill>
            <a:srgbClr val="FFC000"/>
          </a:solidFill>
          <a:ln w="9525" algn="ctr">
            <a:solidFill>
              <a:schemeClr val="tx1"/>
            </a:solidFill>
            <a:miter lim="800000"/>
            <a:headEnd/>
            <a:tailEnd/>
          </a:ln>
        </p:spPr>
        <p:txBody>
          <a:bodyPr lIns="92075" tIns="46038" rIns="92075" bIns="46038" anchor="ctr">
            <a:spAutoFit/>
          </a:bodyPr>
          <a:lstStyle/>
          <a:p>
            <a:pPr algn="ctr"/>
            <a:endParaRPr lang="de-AT" dirty="0"/>
          </a:p>
        </p:txBody>
      </p:sp>
      <p:pic>
        <p:nvPicPr>
          <p:cNvPr id="9222" name="Picture 6"/>
          <p:cNvPicPr>
            <a:picLocks noChangeAspect="1" noChangeArrowheads="1"/>
          </p:cNvPicPr>
          <p:nvPr/>
        </p:nvPicPr>
        <p:blipFill>
          <a:blip r:embed="rId3" cstate="print"/>
          <a:srcRect/>
          <a:stretch>
            <a:fillRect/>
          </a:stretch>
        </p:blipFill>
        <p:spPr bwMode="auto">
          <a:xfrm>
            <a:off x="8532813" y="1341438"/>
            <a:ext cx="611187" cy="515937"/>
          </a:xfrm>
          <a:prstGeom prst="rect">
            <a:avLst/>
          </a:prstGeom>
          <a:noFill/>
          <a:ln w="9525" algn="ctr">
            <a:noFill/>
            <a:miter lim="800000"/>
            <a:headEnd/>
            <a:tailEnd/>
          </a:ln>
        </p:spPr>
      </p:pic>
      <p:pic>
        <p:nvPicPr>
          <p:cNvPr id="9223" name="Picture 6"/>
          <p:cNvPicPr>
            <a:picLocks noChangeAspect="1" noChangeArrowheads="1"/>
          </p:cNvPicPr>
          <p:nvPr/>
        </p:nvPicPr>
        <p:blipFill>
          <a:blip r:embed="rId3" cstate="print"/>
          <a:srcRect/>
          <a:stretch>
            <a:fillRect/>
          </a:stretch>
        </p:blipFill>
        <p:spPr bwMode="auto">
          <a:xfrm>
            <a:off x="8532813" y="2349500"/>
            <a:ext cx="611187" cy="515938"/>
          </a:xfrm>
          <a:prstGeom prst="rect">
            <a:avLst/>
          </a:prstGeom>
          <a:noFill/>
          <a:ln w="9525" algn="ctr">
            <a:noFill/>
            <a:miter lim="800000"/>
            <a:headEnd/>
            <a:tailEnd/>
          </a:ln>
        </p:spPr>
      </p:pic>
      <p:pic>
        <p:nvPicPr>
          <p:cNvPr id="9224" name="Picture 6"/>
          <p:cNvPicPr>
            <a:picLocks noChangeAspect="1" noChangeArrowheads="1"/>
          </p:cNvPicPr>
          <p:nvPr/>
        </p:nvPicPr>
        <p:blipFill>
          <a:blip r:embed="rId3" cstate="print"/>
          <a:srcRect/>
          <a:stretch>
            <a:fillRect/>
          </a:stretch>
        </p:blipFill>
        <p:spPr bwMode="auto">
          <a:xfrm>
            <a:off x="8532813" y="1844675"/>
            <a:ext cx="611187" cy="515938"/>
          </a:xfrm>
          <a:prstGeom prst="rect">
            <a:avLst/>
          </a:prstGeom>
          <a:noFill/>
          <a:ln w="9525" algn="ctr">
            <a:noFill/>
            <a:miter lim="800000"/>
            <a:headEnd/>
            <a:tailEnd/>
          </a:ln>
        </p:spPr>
      </p:pic>
      <p:pic>
        <p:nvPicPr>
          <p:cNvPr id="9225" name="Picture 6"/>
          <p:cNvPicPr>
            <a:picLocks noChangeAspect="1" noChangeArrowheads="1"/>
          </p:cNvPicPr>
          <p:nvPr/>
        </p:nvPicPr>
        <p:blipFill>
          <a:blip r:embed="rId3" cstate="print"/>
          <a:srcRect/>
          <a:stretch>
            <a:fillRect/>
          </a:stretch>
        </p:blipFill>
        <p:spPr bwMode="auto">
          <a:xfrm>
            <a:off x="8532813" y="2852738"/>
            <a:ext cx="611187" cy="515937"/>
          </a:xfrm>
          <a:prstGeom prst="rect">
            <a:avLst/>
          </a:prstGeom>
          <a:noFill/>
          <a:ln w="9525" algn="ctr">
            <a:noFill/>
            <a:miter lim="800000"/>
            <a:headEnd/>
            <a:tailEnd/>
          </a:ln>
        </p:spPr>
      </p:pic>
      <p:pic>
        <p:nvPicPr>
          <p:cNvPr id="9226" name="Picture 6"/>
          <p:cNvPicPr>
            <a:picLocks noChangeAspect="1" noChangeArrowheads="1"/>
          </p:cNvPicPr>
          <p:nvPr/>
        </p:nvPicPr>
        <p:blipFill>
          <a:blip r:embed="rId3" cstate="print"/>
          <a:srcRect/>
          <a:stretch>
            <a:fillRect/>
          </a:stretch>
        </p:blipFill>
        <p:spPr bwMode="auto">
          <a:xfrm>
            <a:off x="8532813" y="3357563"/>
            <a:ext cx="611187" cy="515937"/>
          </a:xfrm>
          <a:prstGeom prst="rect">
            <a:avLst/>
          </a:prstGeom>
          <a:noFill/>
          <a:ln w="9525" algn="ctr">
            <a:noFill/>
            <a:miter lim="800000"/>
            <a:headEnd/>
            <a:tailEnd/>
          </a:ln>
        </p:spPr>
      </p:pic>
      <p:pic>
        <p:nvPicPr>
          <p:cNvPr id="9227" name="Picture 6"/>
          <p:cNvPicPr>
            <a:picLocks noChangeAspect="1" noChangeArrowheads="1"/>
          </p:cNvPicPr>
          <p:nvPr/>
        </p:nvPicPr>
        <p:blipFill>
          <a:blip r:embed="rId3" cstate="print"/>
          <a:srcRect/>
          <a:stretch>
            <a:fillRect/>
          </a:stretch>
        </p:blipFill>
        <p:spPr bwMode="auto">
          <a:xfrm>
            <a:off x="8532813" y="3860800"/>
            <a:ext cx="611187" cy="515938"/>
          </a:xfrm>
          <a:prstGeom prst="rect">
            <a:avLst/>
          </a:prstGeom>
          <a:noFill/>
          <a:ln w="9525" algn="ctr">
            <a:noFill/>
            <a:miter lim="800000"/>
            <a:headEnd/>
            <a:tailEnd/>
          </a:ln>
        </p:spPr>
      </p:pic>
      <p:pic>
        <p:nvPicPr>
          <p:cNvPr id="9228" name="Picture 6"/>
          <p:cNvPicPr>
            <a:picLocks noChangeAspect="1" noChangeArrowheads="1"/>
          </p:cNvPicPr>
          <p:nvPr/>
        </p:nvPicPr>
        <p:blipFill>
          <a:blip r:embed="rId3" cstate="print"/>
          <a:srcRect/>
          <a:stretch>
            <a:fillRect/>
          </a:stretch>
        </p:blipFill>
        <p:spPr bwMode="auto">
          <a:xfrm>
            <a:off x="8532813" y="4365625"/>
            <a:ext cx="611187" cy="515938"/>
          </a:xfrm>
          <a:prstGeom prst="rect">
            <a:avLst/>
          </a:prstGeom>
          <a:noFill/>
          <a:ln w="9525" algn="ctr">
            <a:noFill/>
            <a:miter lim="800000"/>
            <a:headEnd/>
            <a:tailEnd/>
          </a:ln>
        </p:spPr>
      </p:pic>
      <p:pic>
        <p:nvPicPr>
          <p:cNvPr id="9229" name="Picture 6"/>
          <p:cNvPicPr>
            <a:picLocks noChangeAspect="1" noChangeArrowheads="1"/>
          </p:cNvPicPr>
          <p:nvPr/>
        </p:nvPicPr>
        <p:blipFill>
          <a:blip r:embed="rId3" cstate="print"/>
          <a:srcRect/>
          <a:stretch>
            <a:fillRect/>
          </a:stretch>
        </p:blipFill>
        <p:spPr bwMode="auto">
          <a:xfrm>
            <a:off x="8532813" y="4868863"/>
            <a:ext cx="611187" cy="515937"/>
          </a:xfrm>
          <a:prstGeom prst="rect">
            <a:avLst/>
          </a:prstGeom>
          <a:noFill/>
          <a:ln w="9525" algn="ctr">
            <a:noFill/>
            <a:miter lim="800000"/>
            <a:headEnd/>
            <a:tailEnd/>
          </a:ln>
        </p:spPr>
      </p:pic>
      <p:pic>
        <p:nvPicPr>
          <p:cNvPr id="9230" name="Picture 6"/>
          <p:cNvPicPr>
            <a:picLocks noChangeAspect="1" noChangeArrowheads="1"/>
          </p:cNvPicPr>
          <p:nvPr/>
        </p:nvPicPr>
        <p:blipFill>
          <a:blip r:embed="rId3" cstate="print"/>
          <a:srcRect/>
          <a:stretch>
            <a:fillRect/>
          </a:stretch>
        </p:blipFill>
        <p:spPr bwMode="auto">
          <a:xfrm>
            <a:off x="8532813" y="5373688"/>
            <a:ext cx="611187" cy="515937"/>
          </a:xfrm>
          <a:prstGeom prst="rect">
            <a:avLst/>
          </a:prstGeom>
          <a:noFill/>
          <a:ln w="9525" algn="ctr">
            <a:noFill/>
            <a:miter lim="800000"/>
            <a:headEnd/>
            <a:tailEnd/>
          </a:ln>
        </p:spPr>
      </p:pic>
      <p:pic>
        <p:nvPicPr>
          <p:cNvPr id="9231" name="Picture 6"/>
          <p:cNvPicPr>
            <a:picLocks noChangeAspect="1" noChangeArrowheads="1"/>
          </p:cNvPicPr>
          <p:nvPr/>
        </p:nvPicPr>
        <p:blipFill>
          <a:blip r:embed="rId3" cstate="print"/>
          <a:srcRect/>
          <a:stretch>
            <a:fillRect/>
          </a:stretch>
        </p:blipFill>
        <p:spPr bwMode="auto">
          <a:xfrm>
            <a:off x="8532813" y="5876925"/>
            <a:ext cx="611187" cy="515938"/>
          </a:xfrm>
          <a:prstGeom prst="rect">
            <a:avLst/>
          </a:prstGeom>
          <a:noFill/>
          <a:ln w="9525" algn="ctr">
            <a:noFill/>
            <a:miter lim="800000"/>
            <a:headEnd/>
            <a:tailEnd/>
          </a:ln>
        </p:spPr>
      </p:pic>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bwMode="auto">
          <a:xfrm>
            <a:off x="251520" y="332656"/>
            <a:ext cx="8642350" cy="792311"/>
          </a:xfrm>
          <a:prstGeom prst="rect">
            <a:avLst/>
          </a:prstGeom>
          <a:solidFill>
            <a:srgbClr val="DDDDDD"/>
          </a:solidFill>
          <a:ln>
            <a:solidFill>
              <a:srgbClr val="000000"/>
            </a:solidFill>
            <a:miter lim="800000"/>
            <a:headEnd/>
            <a:tailEnd/>
          </a:ln>
        </p:spPr>
        <p:txBody>
          <a:bodyPr anchor="ctr">
            <a:normAutofit fontScale="90000"/>
          </a:bodyPr>
          <a:lstStyle/>
          <a:p>
            <a:pPr eaLnBrk="1" hangingPunct="1"/>
            <a:r>
              <a:rPr lang="de-AT" sz="2000" b="1" dirty="0" smtClean="0"/>
              <a:t/>
            </a:r>
            <a:br>
              <a:rPr lang="de-AT" sz="2000" b="1" dirty="0" smtClean="0"/>
            </a:br>
            <a:r>
              <a:rPr lang="de-AT" sz="3200" dirty="0" smtClean="0"/>
              <a:t> </a:t>
            </a:r>
            <a:r>
              <a:rPr lang="de-AT" sz="3200" b="1" dirty="0" smtClean="0"/>
              <a:t>Experiment: Das Ultimatum - Spiel</a:t>
            </a:r>
            <a:endParaRPr lang="de-AT" sz="2000" b="1" dirty="0" smtClean="0"/>
          </a:p>
        </p:txBody>
      </p:sp>
      <p:sp>
        <p:nvSpPr>
          <p:cNvPr id="33" name="Textfeld 32"/>
          <p:cNvSpPr txBox="1"/>
          <p:nvPr/>
        </p:nvSpPr>
        <p:spPr>
          <a:xfrm>
            <a:off x="0" y="6604000"/>
            <a:ext cx="7745413" cy="254000"/>
          </a:xfrm>
          <a:prstGeom prst="rect">
            <a:avLst/>
          </a:prstGeom>
          <a:noFill/>
        </p:spPr>
        <p:txBody>
          <a:bodyPr>
            <a:spAutoFit/>
          </a:bodyPr>
          <a:lstStyle/>
          <a:p>
            <a:pPr eaLnBrk="1" fontAlgn="auto" hangingPunct="1">
              <a:spcBef>
                <a:spcPts val="0"/>
              </a:spcBef>
              <a:spcAft>
                <a:spcPts val="0"/>
              </a:spcAft>
              <a:tabLst>
                <a:tab pos="542925" algn="l"/>
              </a:tabLst>
              <a:defRPr/>
            </a:pPr>
            <a:r>
              <a:rPr lang="de-AT" sz="1050" i="1" dirty="0">
                <a:latin typeface="+mn-lt"/>
              </a:rPr>
              <a:t>Quelle: 	Ökonomische Experimente, Ultimatum-Spiel</a:t>
            </a:r>
          </a:p>
        </p:txBody>
      </p:sp>
      <p:sp>
        <p:nvSpPr>
          <p:cNvPr id="65" name="Textfeld 64"/>
          <p:cNvSpPr txBox="1"/>
          <p:nvPr/>
        </p:nvSpPr>
        <p:spPr>
          <a:xfrm>
            <a:off x="250825" y="1268412"/>
            <a:ext cx="8137525" cy="5147563"/>
          </a:xfrm>
          <a:prstGeom prst="rect">
            <a:avLst/>
          </a:prstGeom>
          <a:noFill/>
        </p:spPr>
        <p:txBody>
          <a:bodyPr wrap="square">
            <a:spAutoFit/>
          </a:bodyPr>
          <a:lstStyle/>
          <a:p>
            <a:pPr>
              <a:defRPr/>
            </a:pPr>
            <a:endParaRPr lang="de-AT" dirty="0"/>
          </a:p>
          <a:p>
            <a:pPr>
              <a:defRPr/>
            </a:pPr>
            <a:endParaRPr lang="de-AT" sz="1050" b="1" dirty="0"/>
          </a:p>
          <a:p>
            <a:pPr>
              <a:defRPr/>
            </a:pPr>
            <a:r>
              <a:rPr lang="de-AT" sz="2000" b="1" dirty="0" smtClean="0"/>
              <a:t>	</a:t>
            </a:r>
            <a:r>
              <a:rPr lang="de-AT" sz="2000" b="1" u="sng" dirty="0" smtClean="0"/>
              <a:t>Spielregeln:</a:t>
            </a:r>
            <a:endParaRPr lang="de-AT" sz="2000" b="1" u="sng" dirty="0"/>
          </a:p>
          <a:p>
            <a:pPr marL="1430338" indent="-442913">
              <a:spcBef>
                <a:spcPts val="600"/>
              </a:spcBef>
              <a:spcAft>
                <a:spcPts val="600"/>
              </a:spcAft>
              <a:buFont typeface="Arial" pitchFamily="34" charset="0"/>
              <a:buChar char="•"/>
              <a:defRPr/>
            </a:pPr>
            <a:r>
              <a:rPr lang="de-AT" sz="2000" dirty="0" smtClean="0"/>
              <a:t>Die </a:t>
            </a:r>
            <a:r>
              <a:rPr lang="de-AT" sz="2000" dirty="0" smtClean="0"/>
              <a:t>SchülerInnen</a:t>
            </a:r>
            <a:r>
              <a:rPr lang="de-AT" sz="2000" dirty="0" smtClean="0"/>
              <a:t> aus der Gruppe A, die die Bonbons haben, machen ihrem Partner  aus der Gruppe B ein einmaliges Angebot wie viele Bonbons sie ihm geben.  (Bsp. „Ich gebe Dir 2 Bonbons!“)</a:t>
            </a:r>
            <a:endParaRPr lang="de-AT" sz="2000" dirty="0"/>
          </a:p>
          <a:p>
            <a:pPr marL="1430338" indent="-442913">
              <a:spcBef>
                <a:spcPts val="600"/>
              </a:spcBef>
              <a:spcAft>
                <a:spcPts val="600"/>
              </a:spcAft>
              <a:buFont typeface="Arial" pitchFamily="34" charset="0"/>
              <a:buChar char="•"/>
              <a:defRPr/>
            </a:pPr>
            <a:r>
              <a:rPr lang="de-AT" sz="2000" dirty="0" smtClean="0"/>
              <a:t>Es sind KEINE Verhandlungen erlaubt!</a:t>
            </a:r>
          </a:p>
          <a:p>
            <a:pPr marL="1430338" indent="-442913">
              <a:spcBef>
                <a:spcPts val="600"/>
              </a:spcBef>
              <a:spcAft>
                <a:spcPts val="600"/>
              </a:spcAft>
              <a:buFont typeface="Arial" pitchFamily="34" charset="0"/>
              <a:buChar char="•"/>
              <a:defRPr/>
            </a:pPr>
            <a:r>
              <a:rPr lang="de-AT" sz="2000" u="sng" dirty="0" smtClean="0"/>
              <a:t>Der Partner aus der Gruppe B hat folgende Möglichkeiten:</a:t>
            </a:r>
          </a:p>
          <a:p>
            <a:pPr marL="2068513" indent="-360363">
              <a:spcBef>
                <a:spcPts val="600"/>
              </a:spcBef>
              <a:buFont typeface="+mj-lt"/>
              <a:buAutoNum type="arabicPeriod"/>
              <a:defRPr/>
            </a:pPr>
            <a:r>
              <a:rPr lang="de-AT" sz="2000" dirty="0" smtClean="0"/>
              <a:t>Er/sie nimmt das Angebot an, dann dürfen beide </a:t>
            </a:r>
            <a:r>
              <a:rPr lang="de-AT" sz="2000" dirty="0" smtClean="0"/>
              <a:t>SchülerInnen</a:t>
            </a:r>
            <a:r>
              <a:rPr lang="de-AT" sz="2000" dirty="0" smtClean="0"/>
              <a:t> die </a:t>
            </a:r>
            <a:r>
              <a:rPr lang="de-AT" sz="2000" dirty="0"/>
              <a:t>Bonbons entsprechend der Verteilung </a:t>
            </a:r>
            <a:r>
              <a:rPr lang="de-AT" sz="2000" dirty="0" smtClean="0"/>
              <a:t>behalten.</a:t>
            </a:r>
          </a:p>
          <a:p>
            <a:pPr marL="2068513" indent="-360363">
              <a:defRPr/>
            </a:pPr>
            <a:r>
              <a:rPr lang="de-AT" sz="2000" b="1" dirty="0" smtClean="0"/>
              <a:t>				oder</a:t>
            </a:r>
            <a:endParaRPr lang="de-AT" sz="2000" b="1" dirty="0"/>
          </a:p>
          <a:p>
            <a:pPr marL="2068513" indent="-360363">
              <a:spcBef>
                <a:spcPts val="600"/>
              </a:spcBef>
              <a:spcAft>
                <a:spcPts val="600"/>
              </a:spcAft>
              <a:defRPr/>
            </a:pPr>
            <a:r>
              <a:rPr lang="de-AT" sz="2000" dirty="0" smtClean="0"/>
              <a:t>2.    Er/sie lehnt das Angebot ab, dann gehen </a:t>
            </a:r>
            <a:r>
              <a:rPr lang="de-AT" sz="2000" dirty="0"/>
              <a:t>alle Bonbons an die Lehrperson </a:t>
            </a:r>
            <a:r>
              <a:rPr lang="de-AT" sz="2000" dirty="0" smtClean="0"/>
              <a:t>zurück.</a:t>
            </a:r>
            <a:endParaRPr lang="de-AT" sz="2000" dirty="0"/>
          </a:p>
        </p:txBody>
      </p:sp>
      <p:sp>
        <p:nvSpPr>
          <p:cNvPr id="9221" name="Pfeil nach unten 4"/>
          <p:cNvSpPr>
            <a:spLocks noChangeArrowheads="1"/>
          </p:cNvSpPr>
          <p:nvPr/>
        </p:nvSpPr>
        <p:spPr bwMode="black">
          <a:xfrm>
            <a:off x="250825" y="2205038"/>
            <a:ext cx="936625" cy="3455987"/>
          </a:xfrm>
          <a:prstGeom prst="downArrow">
            <a:avLst>
              <a:gd name="adj1" fmla="val 50000"/>
              <a:gd name="adj2" fmla="val 49966"/>
            </a:avLst>
          </a:prstGeom>
          <a:solidFill>
            <a:srgbClr val="FFC000"/>
          </a:solidFill>
          <a:ln w="9525" algn="ctr">
            <a:solidFill>
              <a:schemeClr val="tx1"/>
            </a:solidFill>
            <a:miter lim="800000"/>
            <a:headEnd/>
            <a:tailEnd/>
          </a:ln>
        </p:spPr>
        <p:txBody>
          <a:bodyPr lIns="92075" tIns="46038" rIns="92075" bIns="46038" anchor="ctr">
            <a:spAutoFit/>
          </a:bodyPr>
          <a:lstStyle/>
          <a:p>
            <a:pPr algn="ctr"/>
            <a:endParaRPr lang="de-AT" dirty="0"/>
          </a:p>
        </p:txBody>
      </p:sp>
      <p:pic>
        <p:nvPicPr>
          <p:cNvPr id="9222" name="Picture 6"/>
          <p:cNvPicPr>
            <a:picLocks noChangeAspect="1" noChangeArrowheads="1"/>
          </p:cNvPicPr>
          <p:nvPr/>
        </p:nvPicPr>
        <p:blipFill>
          <a:blip r:embed="rId3" cstate="print"/>
          <a:srcRect/>
          <a:stretch>
            <a:fillRect/>
          </a:stretch>
        </p:blipFill>
        <p:spPr bwMode="auto">
          <a:xfrm>
            <a:off x="8532813" y="1341438"/>
            <a:ext cx="611187" cy="515937"/>
          </a:xfrm>
          <a:prstGeom prst="rect">
            <a:avLst/>
          </a:prstGeom>
          <a:noFill/>
          <a:ln w="9525" algn="ctr">
            <a:noFill/>
            <a:miter lim="800000"/>
            <a:headEnd/>
            <a:tailEnd/>
          </a:ln>
        </p:spPr>
      </p:pic>
      <p:pic>
        <p:nvPicPr>
          <p:cNvPr id="9223" name="Picture 6"/>
          <p:cNvPicPr>
            <a:picLocks noChangeAspect="1" noChangeArrowheads="1"/>
          </p:cNvPicPr>
          <p:nvPr/>
        </p:nvPicPr>
        <p:blipFill>
          <a:blip r:embed="rId3" cstate="print"/>
          <a:srcRect/>
          <a:stretch>
            <a:fillRect/>
          </a:stretch>
        </p:blipFill>
        <p:spPr bwMode="auto">
          <a:xfrm>
            <a:off x="8532813" y="2349500"/>
            <a:ext cx="611187" cy="515938"/>
          </a:xfrm>
          <a:prstGeom prst="rect">
            <a:avLst/>
          </a:prstGeom>
          <a:noFill/>
          <a:ln w="9525" algn="ctr">
            <a:noFill/>
            <a:miter lim="800000"/>
            <a:headEnd/>
            <a:tailEnd/>
          </a:ln>
        </p:spPr>
      </p:pic>
      <p:pic>
        <p:nvPicPr>
          <p:cNvPr id="9224" name="Picture 6"/>
          <p:cNvPicPr>
            <a:picLocks noChangeAspect="1" noChangeArrowheads="1"/>
          </p:cNvPicPr>
          <p:nvPr/>
        </p:nvPicPr>
        <p:blipFill>
          <a:blip r:embed="rId3" cstate="print"/>
          <a:srcRect/>
          <a:stretch>
            <a:fillRect/>
          </a:stretch>
        </p:blipFill>
        <p:spPr bwMode="auto">
          <a:xfrm>
            <a:off x="8532813" y="1844675"/>
            <a:ext cx="611187" cy="515938"/>
          </a:xfrm>
          <a:prstGeom prst="rect">
            <a:avLst/>
          </a:prstGeom>
          <a:noFill/>
          <a:ln w="9525" algn="ctr">
            <a:noFill/>
            <a:miter lim="800000"/>
            <a:headEnd/>
            <a:tailEnd/>
          </a:ln>
        </p:spPr>
      </p:pic>
      <p:pic>
        <p:nvPicPr>
          <p:cNvPr id="9225" name="Picture 6"/>
          <p:cNvPicPr>
            <a:picLocks noChangeAspect="1" noChangeArrowheads="1"/>
          </p:cNvPicPr>
          <p:nvPr/>
        </p:nvPicPr>
        <p:blipFill>
          <a:blip r:embed="rId3" cstate="print"/>
          <a:srcRect/>
          <a:stretch>
            <a:fillRect/>
          </a:stretch>
        </p:blipFill>
        <p:spPr bwMode="auto">
          <a:xfrm>
            <a:off x="8532813" y="2852738"/>
            <a:ext cx="611187" cy="515937"/>
          </a:xfrm>
          <a:prstGeom prst="rect">
            <a:avLst/>
          </a:prstGeom>
          <a:noFill/>
          <a:ln w="9525" algn="ctr">
            <a:noFill/>
            <a:miter lim="800000"/>
            <a:headEnd/>
            <a:tailEnd/>
          </a:ln>
        </p:spPr>
      </p:pic>
      <p:pic>
        <p:nvPicPr>
          <p:cNvPr id="9226" name="Picture 6"/>
          <p:cNvPicPr>
            <a:picLocks noChangeAspect="1" noChangeArrowheads="1"/>
          </p:cNvPicPr>
          <p:nvPr/>
        </p:nvPicPr>
        <p:blipFill>
          <a:blip r:embed="rId3" cstate="print"/>
          <a:srcRect/>
          <a:stretch>
            <a:fillRect/>
          </a:stretch>
        </p:blipFill>
        <p:spPr bwMode="auto">
          <a:xfrm>
            <a:off x="8532813" y="3357563"/>
            <a:ext cx="611187" cy="515937"/>
          </a:xfrm>
          <a:prstGeom prst="rect">
            <a:avLst/>
          </a:prstGeom>
          <a:noFill/>
          <a:ln w="9525" algn="ctr">
            <a:noFill/>
            <a:miter lim="800000"/>
            <a:headEnd/>
            <a:tailEnd/>
          </a:ln>
        </p:spPr>
      </p:pic>
      <p:pic>
        <p:nvPicPr>
          <p:cNvPr id="9227" name="Picture 6"/>
          <p:cNvPicPr>
            <a:picLocks noChangeAspect="1" noChangeArrowheads="1"/>
          </p:cNvPicPr>
          <p:nvPr/>
        </p:nvPicPr>
        <p:blipFill>
          <a:blip r:embed="rId3" cstate="print"/>
          <a:srcRect/>
          <a:stretch>
            <a:fillRect/>
          </a:stretch>
        </p:blipFill>
        <p:spPr bwMode="auto">
          <a:xfrm>
            <a:off x="8532813" y="3860800"/>
            <a:ext cx="611187" cy="515938"/>
          </a:xfrm>
          <a:prstGeom prst="rect">
            <a:avLst/>
          </a:prstGeom>
          <a:noFill/>
          <a:ln w="9525" algn="ctr">
            <a:noFill/>
            <a:miter lim="800000"/>
            <a:headEnd/>
            <a:tailEnd/>
          </a:ln>
        </p:spPr>
      </p:pic>
      <p:pic>
        <p:nvPicPr>
          <p:cNvPr id="9228" name="Picture 6"/>
          <p:cNvPicPr>
            <a:picLocks noChangeAspect="1" noChangeArrowheads="1"/>
          </p:cNvPicPr>
          <p:nvPr/>
        </p:nvPicPr>
        <p:blipFill>
          <a:blip r:embed="rId3" cstate="print"/>
          <a:srcRect/>
          <a:stretch>
            <a:fillRect/>
          </a:stretch>
        </p:blipFill>
        <p:spPr bwMode="auto">
          <a:xfrm>
            <a:off x="8532813" y="4365625"/>
            <a:ext cx="611187" cy="515938"/>
          </a:xfrm>
          <a:prstGeom prst="rect">
            <a:avLst/>
          </a:prstGeom>
          <a:noFill/>
          <a:ln w="9525" algn="ctr">
            <a:noFill/>
            <a:miter lim="800000"/>
            <a:headEnd/>
            <a:tailEnd/>
          </a:ln>
        </p:spPr>
      </p:pic>
      <p:pic>
        <p:nvPicPr>
          <p:cNvPr id="9229" name="Picture 6"/>
          <p:cNvPicPr>
            <a:picLocks noChangeAspect="1" noChangeArrowheads="1"/>
          </p:cNvPicPr>
          <p:nvPr/>
        </p:nvPicPr>
        <p:blipFill>
          <a:blip r:embed="rId3" cstate="print"/>
          <a:srcRect/>
          <a:stretch>
            <a:fillRect/>
          </a:stretch>
        </p:blipFill>
        <p:spPr bwMode="auto">
          <a:xfrm>
            <a:off x="8532813" y="4868863"/>
            <a:ext cx="611187" cy="515937"/>
          </a:xfrm>
          <a:prstGeom prst="rect">
            <a:avLst/>
          </a:prstGeom>
          <a:noFill/>
          <a:ln w="9525" algn="ctr">
            <a:noFill/>
            <a:miter lim="800000"/>
            <a:headEnd/>
            <a:tailEnd/>
          </a:ln>
        </p:spPr>
      </p:pic>
      <p:pic>
        <p:nvPicPr>
          <p:cNvPr id="9230" name="Picture 6"/>
          <p:cNvPicPr>
            <a:picLocks noChangeAspect="1" noChangeArrowheads="1"/>
          </p:cNvPicPr>
          <p:nvPr/>
        </p:nvPicPr>
        <p:blipFill>
          <a:blip r:embed="rId3" cstate="print"/>
          <a:srcRect/>
          <a:stretch>
            <a:fillRect/>
          </a:stretch>
        </p:blipFill>
        <p:spPr bwMode="auto">
          <a:xfrm>
            <a:off x="8532813" y="5373688"/>
            <a:ext cx="611187" cy="515937"/>
          </a:xfrm>
          <a:prstGeom prst="rect">
            <a:avLst/>
          </a:prstGeom>
          <a:noFill/>
          <a:ln w="9525" algn="ctr">
            <a:noFill/>
            <a:miter lim="800000"/>
            <a:headEnd/>
            <a:tailEnd/>
          </a:ln>
        </p:spPr>
      </p:pic>
      <p:pic>
        <p:nvPicPr>
          <p:cNvPr id="9231" name="Picture 6"/>
          <p:cNvPicPr>
            <a:picLocks noChangeAspect="1" noChangeArrowheads="1"/>
          </p:cNvPicPr>
          <p:nvPr/>
        </p:nvPicPr>
        <p:blipFill>
          <a:blip r:embed="rId3" cstate="print"/>
          <a:srcRect/>
          <a:stretch>
            <a:fillRect/>
          </a:stretch>
        </p:blipFill>
        <p:spPr bwMode="auto">
          <a:xfrm>
            <a:off x="8532813" y="5876925"/>
            <a:ext cx="611187" cy="515938"/>
          </a:xfrm>
          <a:prstGeom prst="rect">
            <a:avLst/>
          </a:prstGeom>
          <a:noFill/>
          <a:ln w="9525" algn="ctr">
            <a:noFill/>
            <a:miter lim="800000"/>
            <a:headEnd/>
            <a:tailEnd/>
          </a:ln>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idx="4294967295"/>
          </p:nvPr>
        </p:nvSpPr>
        <p:spPr bwMode="auto">
          <a:xfrm>
            <a:off x="250825" y="120650"/>
            <a:ext cx="8642350" cy="1004888"/>
          </a:xfrm>
          <a:prstGeom prst="rect">
            <a:avLst/>
          </a:prstGeom>
          <a:solidFill>
            <a:srgbClr val="DDDDDD"/>
          </a:solidFill>
          <a:ln>
            <a:solidFill>
              <a:srgbClr val="000000"/>
            </a:solidFill>
            <a:miter lim="800000"/>
            <a:headEnd/>
            <a:tailEnd/>
          </a:ln>
        </p:spPr>
        <p:txBody>
          <a:bodyPr anchor="ctr"/>
          <a:lstStyle/>
          <a:p>
            <a:pPr eaLnBrk="1" hangingPunct="1"/>
            <a:r>
              <a:rPr lang="de-AT" sz="2000" b="1" dirty="0" smtClean="0"/>
              <a:t>Experiment: Das Ultimatum – Spiel</a:t>
            </a:r>
            <a:br>
              <a:rPr lang="de-AT" sz="2000" b="1" dirty="0" smtClean="0"/>
            </a:br>
            <a:r>
              <a:rPr lang="de-AT" sz="1800" b="1" dirty="0" smtClean="0"/>
              <a:t>Simulation:  Annahme/ Ablehnung des Angebots</a:t>
            </a:r>
            <a:endParaRPr lang="de-AT" sz="2000" b="1" dirty="0" smtClean="0"/>
          </a:p>
        </p:txBody>
      </p:sp>
      <p:grpSp>
        <p:nvGrpSpPr>
          <p:cNvPr id="2" name="Gruppieren 4"/>
          <p:cNvGrpSpPr>
            <a:grpSpLocks/>
          </p:cNvGrpSpPr>
          <p:nvPr/>
        </p:nvGrpSpPr>
        <p:grpSpPr bwMode="auto">
          <a:xfrm>
            <a:off x="4395788" y="3875088"/>
            <a:ext cx="644314" cy="2063749"/>
            <a:chOff x="3714731" y="2843203"/>
            <a:chExt cx="644160" cy="2063755"/>
          </a:xfrm>
        </p:grpSpPr>
        <p:sp>
          <p:nvSpPr>
            <p:cNvPr id="6" name="Ellipse 5"/>
            <p:cNvSpPr/>
            <p:nvPr/>
          </p:nvSpPr>
          <p:spPr bwMode="auto">
            <a:xfrm>
              <a:off x="3835352" y="2843203"/>
              <a:ext cx="403129" cy="40322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7" name="Rechteck 6"/>
            <p:cNvSpPr/>
            <p:nvPr/>
          </p:nvSpPr>
          <p:spPr bwMode="auto">
            <a:xfrm>
              <a:off x="3876617" y="3309929"/>
              <a:ext cx="320598" cy="80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nvGrpSpPr>
            <p:cNvPr id="3" name="Gruppieren 77"/>
            <p:cNvGrpSpPr/>
            <p:nvPr/>
          </p:nvGrpSpPr>
          <p:grpSpPr bwMode="auto">
            <a:xfrm>
              <a:off x="3714731" y="3127639"/>
              <a:ext cx="644160" cy="800429"/>
              <a:chOff x="2627140" y="1714488"/>
              <a:chExt cx="571903" cy="710142"/>
            </a:xfrm>
            <a:solidFill>
              <a:schemeClr val="tx1"/>
            </a:solidFill>
          </p:grpSpPr>
          <p:sp>
            <p:nvSpPr>
              <p:cNvPr id="15" name="Rechteck 14"/>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6" name="Rechteck 15"/>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nvGrpSpPr>
            <p:cNvPr id="4" name="Gruppieren 12"/>
            <p:cNvGrpSpPr>
              <a:grpSpLocks/>
            </p:cNvGrpSpPr>
            <p:nvPr/>
          </p:nvGrpSpPr>
          <p:grpSpPr bwMode="auto">
            <a:xfrm>
              <a:off x="3778607" y="3988822"/>
              <a:ext cx="520484" cy="918136"/>
              <a:chOff x="3511922" y="3750856"/>
              <a:chExt cx="750385" cy="1323682"/>
            </a:xfrm>
          </p:grpSpPr>
          <p:sp>
            <p:nvSpPr>
              <p:cNvPr id="13" name="Rechteck 8"/>
              <p:cNvSpPr/>
              <p:nvPr/>
            </p:nvSpPr>
            <p:spPr bwMode="auto">
              <a:xfrm rot="20700000">
                <a:off x="4012465" y="3751662"/>
                <a:ext cx="249411" cy="13205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4" name="Rechteck 9"/>
              <p:cNvSpPr/>
              <p:nvPr/>
            </p:nvSpPr>
            <p:spPr bwMode="auto">
              <a:xfrm rot="900000">
                <a:off x="3511358" y="3753950"/>
                <a:ext cx="247122" cy="13205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grpSp>
        <p:nvGrpSpPr>
          <p:cNvPr id="5" name="Gruppieren 56"/>
          <p:cNvGrpSpPr>
            <a:grpSpLocks/>
          </p:cNvGrpSpPr>
          <p:nvPr/>
        </p:nvGrpSpPr>
        <p:grpSpPr bwMode="auto">
          <a:xfrm>
            <a:off x="657225" y="3878263"/>
            <a:ext cx="1774825" cy="2417762"/>
            <a:chOff x="656561" y="3703580"/>
            <a:chExt cx="1774868" cy="2417892"/>
          </a:xfrm>
        </p:grpSpPr>
        <p:grpSp>
          <p:nvGrpSpPr>
            <p:cNvPr id="8" name="Gruppieren 28"/>
            <p:cNvGrpSpPr>
              <a:grpSpLocks/>
            </p:cNvGrpSpPr>
            <p:nvPr/>
          </p:nvGrpSpPr>
          <p:grpSpPr bwMode="auto">
            <a:xfrm>
              <a:off x="1211338" y="3703580"/>
              <a:ext cx="644160" cy="2063824"/>
              <a:chOff x="5714999" y="3200324"/>
              <a:chExt cx="644160" cy="2063824"/>
            </a:xfrm>
          </p:grpSpPr>
          <p:sp>
            <p:nvSpPr>
              <p:cNvPr id="18" name="Ellipse 17"/>
              <p:cNvSpPr/>
              <p:nvPr/>
            </p:nvSpPr>
            <p:spPr bwMode="auto">
              <a:xfrm>
                <a:off x="5834926" y="3200324"/>
                <a:ext cx="403235" cy="40324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9" name="Rechteck 18"/>
              <p:cNvSpPr/>
              <p:nvPr/>
            </p:nvSpPr>
            <p:spPr bwMode="auto">
              <a:xfrm>
                <a:off x="5876202" y="3667074"/>
                <a:ext cx="320683" cy="80490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nvGrpSpPr>
              <p:cNvPr id="9" name="Gruppieren 77"/>
              <p:cNvGrpSpPr/>
              <p:nvPr/>
            </p:nvGrpSpPr>
            <p:grpSpPr bwMode="auto">
              <a:xfrm>
                <a:off x="5714999" y="3484829"/>
                <a:ext cx="644160" cy="800429"/>
                <a:chOff x="2627140" y="1714488"/>
                <a:chExt cx="571903" cy="710142"/>
              </a:xfrm>
              <a:solidFill>
                <a:schemeClr val="tx1"/>
              </a:solidFill>
            </p:grpSpPr>
            <p:sp>
              <p:nvSpPr>
                <p:cNvPr id="27" name="Rechteck 26"/>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28" name="Rechteck 27"/>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nvGrpSpPr>
              <p:cNvPr id="12" name="Gruppieren 12"/>
              <p:cNvGrpSpPr>
                <a:grpSpLocks/>
              </p:cNvGrpSpPr>
              <p:nvPr/>
            </p:nvGrpSpPr>
            <p:grpSpPr bwMode="auto">
              <a:xfrm>
                <a:off x="5778875" y="4346012"/>
                <a:ext cx="520484" cy="918136"/>
                <a:chOff x="3511922" y="3750856"/>
                <a:chExt cx="750385" cy="1323682"/>
              </a:xfrm>
            </p:grpSpPr>
            <p:sp>
              <p:nvSpPr>
                <p:cNvPr id="25" name="Rechteck 8"/>
                <p:cNvSpPr/>
                <p:nvPr/>
              </p:nvSpPr>
              <p:spPr bwMode="auto">
                <a:xfrm rot="20700000">
                  <a:off x="3961222" y="3751648"/>
                  <a:ext cx="249476" cy="13206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26" name="Rechteck 9"/>
                <p:cNvSpPr/>
                <p:nvPr/>
              </p:nvSpPr>
              <p:spPr bwMode="auto">
                <a:xfrm rot="900000">
                  <a:off x="3459983" y="3753936"/>
                  <a:ext cx="249475" cy="13206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sp>
          <p:nvSpPr>
            <p:cNvPr id="10275" name="Textfeld 30"/>
            <p:cNvSpPr txBox="1">
              <a:spLocks noChangeArrowheads="1"/>
            </p:cNvSpPr>
            <p:nvPr/>
          </p:nvSpPr>
          <p:spPr bwMode="auto">
            <a:xfrm>
              <a:off x="656561" y="5721350"/>
              <a:ext cx="1774868" cy="400122"/>
            </a:xfrm>
            <a:prstGeom prst="rect">
              <a:avLst/>
            </a:prstGeom>
            <a:noFill/>
            <a:ln w="9525">
              <a:noFill/>
              <a:miter lim="800000"/>
              <a:headEnd/>
              <a:tailEnd/>
            </a:ln>
          </p:spPr>
          <p:txBody>
            <a:bodyPr wrap="none">
              <a:spAutoFit/>
            </a:bodyPr>
            <a:lstStyle/>
            <a:p>
              <a:pPr algn="ctr" eaLnBrk="1" hangingPunct="1"/>
              <a:r>
                <a:rPr lang="de-AT" b="1" dirty="0">
                  <a:latin typeface="Calibri" pitchFamily="34" charset="0"/>
                </a:rPr>
                <a:t>die Lehrperson</a:t>
              </a:r>
            </a:p>
          </p:txBody>
        </p:sp>
      </p:grpSp>
      <p:sp>
        <p:nvSpPr>
          <p:cNvPr id="33" name="Textfeld 32"/>
          <p:cNvSpPr txBox="1"/>
          <p:nvPr/>
        </p:nvSpPr>
        <p:spPr>
          <a:xfrm>
            <a:off x="0" y="6604000"/>
            <a:ext cx="4433888" cy="254000"/>
          </a:xfrm>
          <a:prstGeom prst="rect">
            <a:avLst/>
          </a:prstGeom>
          <a:noFill/>
        </p:spPr>
        <p:txBody>
          <a:bodyPr wrap="none">
            <a:spAutoFit/>
          </a:bodyPr>
          <a:lstStyle/>
          <a:p>
            <a:pPr eaLnBrk="1" fontAlgn="auto" hangingPunct="1">
              <a:spcBef>
                <a:spcPts val="0"/>
              </a:spcBef>
              <a:spcAft>
                <a:spcPts val="0"/>
              </a:spcAft>
              <a:tabLst>
                <a:tab pos="542925" algn="l"/>
              </a:tabLst>
              <a:defRPr/>
            </a:pPr>
            <a:r>
              <a:rPr lang="de-AT" sz="1050" dirty="0">
                <a:latin typeface="+mn-lt"/>
              </a:rPr>
              <a:t>Quellen: 	 </a:t>
            </a:r>
            <a:r>
              <a:rPr lang="de-AT" sz="1050" dirty="0">
                <a:latin typeface="+mn-lt"/>
                <a:hlinkClick r:id="rId2"/>
              </a:rPr>
              <a:t>http://www.luk-korbmacher.de/Schule/Wissen/uchatius.htm</a:t>
            </a:r>
            <a:endParaRPr lang="de-AT" sz="1050" dirty="0">
              <a:latin typeface="+mn-lt"/>
            </a:endParaRPr>
          </a:p>
        </p:txBody>
      </p:sp>
      <p:sp>
        <p:nvSpPr>
          <p:cNvPr id="44" name="Pfeil nach rechts 43"/>
          <p:cNvSpPr/>
          <p:nvPr/>
        </p:nvSpPr>
        <p:spPr bwMode="auto">
          <a:xfrm>
            <a:off x="2195513" y="4941888"/>
            <a:ext cx="1714500" cy="565150"/>
          </a:xfrm>
          <a:prstGeom prst="rightArrow">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46" name="Abgerundete rechteckige Legende 45"/>
          <p:cNvSpPr>
            <a:spLocks noChangeArrowheads="1"/>
          </p:cNvSpPr>
          <p:nvPr/>
        </p:nvSpPr>
        <p:spPr bwMode="auto">
          <a:xfrm>
            <a:off x="323850" y="1989138"/>
            <a:ext cx="3168650" cy="1368425"/>
          </a:xfrm>
          <a:prstGeom prst="wedgeRoundRectCallout">
            <a:avLst>
              <a:gd name="adj1" fmla="val -15227"/>
              <a:gd name="adj2" fmla="val 85259"/>
              <a:gd name="adj3" fmla="val 16667"/>
            </a:avLst>
          </a:prstGeom>
          <a:solidFill>
            <a:srgbClr val="92D050">
              <a:alpha val="31000"/>
            </a:srgbClr>
          </a:solidFill>
          <a:ln w="25400" algn="ctr">
            <a:solidFill>
              <a:schemeClr val="tx1"/>
            </a:solidFill>
            <a:miter lim="800000"/>
            <a:headEnd/>
            <a:tailEnd/>
          </a:ln>
        </p:spPr>
        <p:txBody>
          <a:bodyPr anchor="ctr"/>
          <a:lstStyle/>
          <a:p>
            <a:pPr algn="ctr" eaLnBrk="1" fontAlgn="auto" hangingPunct="1">
              <a:spcBef>
                <a:spcPts val="0"/>
              </a:spcBef>
              <a:spcAft>
                <a:spcPts val="0"/>
              </a:spcAft>
              <a:defRPr/>
            </a:pPr>
            <a:r>
              <a:rPr lang="de-AT" b="1" dirty="0" smtClean="0"/>
              <a:t>SchülerIn</a:t>
            </a:r>
            <a:r>
              <a:rPr lang="de-AT" b="1" dirty="0" smtClean="0"/>
              <a:t> aus der Gruppe A, </a:t>
            </a:r>
            <a:r>
              <a:rPr lang="de-AT" dirty="0" smtClean="0"/>
              <a:t>hier hast Du 10 Bonbons und</a:t>
            </a:r>
            <a:endParaRPr lang="de-AT" dirty="0">
              <a:latin typeface="+mn-lt"/>
            </a:endParaRPr>
          </a:p>
          <a:p>
            <a:pPr algn="ctr" eaLnBrk="1" fontAlgn="auto" hangingPunct="1">
              <a:spcBef>
                <a:spcPts val="0"/>
              </a:spcBef>
              <a:spcAft>
                <a:spcPts val="0"/>
              </a:spcAft>
              <a:defRPr/>
            </a:pPr>
            <a:r>
              <a:rPr lang="de-AT" dirty="0">
                <a:latin typeface="+mn-lt"/>
              </a:rPr>
              <a:t>teile </a:t>
            </a:r>
            <a:r>
              <a:rPr lang="de-AT" dirty="0" smtClean="0">
                <a:latin typeface="+mn-lt"/>
              </a:rPr>
              <a:t>diese</a:t>
            </a:r>
            <a:endParaRPr lang="de-AT" dirty="0">
              <a:latin typeface="+mn-lt"/>
            </a:endParaRPr>
          </a:p>
          <a:p>
            <a:pPr algn="ctr" eaLnBrk="1" fontAlgn="auto" hangingPunct="1">
              <a:spcBef>
                <a:spcPts val="0"/>
              </a:spcBef>
              <a:spcAft>
                <a:spcPts val="0"/>
              </a:spcAft>
              <a:defRPr/>
            </a:pPr>
            <a:r>
              <a:rPr lang="de-AT" dirty="0">
                <a:latin typeface="+mn-lt"/>
              </a:rPr>
              <a:t>nach Belieben zwischen Dir und </a:t>
            </a:r>
            <a:r>
              <a:rPr lang="de-AT" dirty="0" smtClean="0">
                <a:latin typeface="+mn-lt"/>
              </a:rPr>
              <a:t>Deinem Partner </a:t>
            </a:r>
            <a:r>
              <a:rPr lang="de-AT" dirty="0">
                <a:latin typeface="+mn-lt"/>
              </a:rPr>
              <a:t>auf!</a:t>
            </a:r>
          </a:p>
        </p:txBody>
      </p:sp>
      <p:grpSp>
        <p:nvGrpSpPr>
          <p:cNvPr id="17" name="Gruppieren 58"/>
          <p:cNvGrpSpPr>
            <a:grpSpLocks/>
          </p:cNvGrpSpPr>
          <p:nvPr/>
        </p:nvGrpSpPr>
        <p:grpSpPr bwMode="auto">
          <a:xfrm>
            <a:off x="6794982" y="3878263"/>
            <a:ext cx="1508746" cy="2664145"/>
            <a:chOff x="6794210" y="3703580"/>
            <a:chExt cx="1510193" cy="2664086"/>
          </a:xfrm>
        </p:grpSpPr>
        <p:grpSp>
          <p:nvGrpSpPr>
            <p:cNvPr id="20" name="Gruppieren 46"/>
            <p:cNvGrpSpPr>
              <a:grpSpLocks/>
            </p:cNvGrpSpPr>
            <p:nvPr/>
          </p:nvGrpSpPr>
          <p:grpSpPr bwMode="auto">
            <a:xfrm>
              <a:off x="7215846" y="3703580"/>
              <a:ext cx="644160" cy="2063824"/>
              <a:chOff x="5714999" y="3200324"/>
              <a:chExt cx="644160" cy="2063824"/>
            </a:xfrm>
          </p:grpSpPr>
          <p:sp>
            <p:nvSpPr>
              <p:cNvPr id="48" name="Ellipse 47"/>
              <p:cNvSpPr/>
              <p:nvPr/>
            </p:nvSpPr>
            <p:spPr bwMode="auto">
              <a:xfrm>
                <a:off x="5836317" y="3200324"/>
                <a:ext cx="402022" cy="4032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49" name="Rechteck 48"/>
              <p:cNvSpPr/>
              <p:nvPr/>
            </p:nvSpPr>
            <p:spPr bwMode="auto">
              <a:xfrm>
                <a:off x="5876043" y="3667039"/>
                <a:ext cx="322570" cy="8048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nvGrpSpPr>
              <p:cNvPr id="21" name="Gruppieren 77"/>
              <p:cNvGrpSpPr/>
              <p:nvPr/>
            </p:nvGrpSpPr>
            <p:grpSpPr bwMode="auto">
              <a:xfrm>
                <a:off x="5714999" y="3484829"/>
                <a:ext cx="644160" cy="800429"/>
                <a:chOff x="2627140" y="1714488"/>
                <a:chExt cx="571903" cy="710142"/>
              </a:xfrm>
              <a:solidFill>
                <a:schemeClr val="tx1"/>
              </a:solidFill>
            </p:grpSpPr>
            <p:sp>
              <p:nvSpPr>
                <p:cNvPr id="54" name="Rechteck 53"/>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55" name="Rechteck 54"/>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nvGrpSpPr>
              <p:cNvPr id="22" name="Gruppieren 12"/>
              <p:cNvGrpSpPr>
                <a:grpSpLocks/>
              </p:cNvGrpSpPr>
              <p:nvPr/>
            </p:nvGrpSpPr>
            <p:grpSpPr bwMode="auto">
              <a:xfrm>
                <a:off x="5778875" y="4346012"/>
                <a:ext cx="520484" cy="918136"/>
                <a:chOff x="3511922" y="3750856"/>
                <a:chExt cx="750385" cy="1323682"/>
              </a:xfrm>
            </p:grpSpPr>
            <p:sp>
              <p:nvSpPr>
                <p:cNvPr id="52" name="Rechteck 8"/>
                <p:cNvSpPr/>
                <p:nvPr/>
              </p:nvSpPr>
              <p:spPr bwMode="auto">
                <a:xfrm rot="20700000">
                  <a:off x="4011680" y="3751522"/>
                  <a:ext cx="249709" cy="13205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53" name="Rechteck 9"/>
                <p:cNvSpPr/>
                <p:nvPr/>
              </p:nvSpPr>
              <p:spPr bwMode="auto">
                <a:xfrm rot="900000">
                  <a:off x="3512264" y="3753810"/>
                  <a:ext cx="249709" cy="13205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sp>
          <p:nvSpPr>
            <p:cNvPr id="10267" name="Textfeld 55"/>
            <p:cNvSpPr txBox="1">
              <a:spLocks noChangeArrowheads="1"/>
            </p:cNvSpPr>
            <p:nvPr/>
          </p:nvSpPr>
          <p:spPr bwMode="auto">
            <a:xfrm>
              <a:off x="6794210" y="5721349"/>
              <a:ext cx="1510193" cy="646317"/>
            </a:xfrm>
            <a:prstGeom prst="rect">
              <a:avLst/>
            </a:prstGeom>
            <a:noFill/>
            <a:ln w="9525">
              <a:noFill/>
              <a:miter lim="800000"/>
              <a:headEnd/>
              <a:tailEnd/>
            </a:ln>
          </p:spPr>
          <p:txBody>
            <a:bodyPr wrap="none">
              <a:spAutoFit/>
            </a:bodyPr>
            <a:lstStyle/>
            <a:p>
              <a:pPr algn="ctr" eaLnBrk="1" hangingPunct="1"/>
              <a:r>
                <a:rPr lang="de-AT" b="1" dirty="0" smtClean="0">
                  <a:latin typeface="Calibri" pitchFamily="34" charset="0"/>
                </a:rPr>
                <a:t>SchülerIn</a:t>
              </a:r>
              <a:r>
                <a:rPr lang="de-AT" b="1" dirty="0" smtClean="0">
                  <a:latin typeface="Calibri" pitchFamily="34" charset="0"/>
                </a:rPr>
                <a:t> aus </a:t>
              </a:r>
              <a:endParaRPr lang="de-AT" b="1" dirty="0">
                <a:latin typeface="Calibri" pitchFamily="34" charset="0"/>
              </a:endParaRPr>
            </a:p>
            <a:p>
              <a:pPr algn="ctr" eaLnBrk="1" hangingPunct="1"/>
              <a:r>
                <a:rPr lang="de-AT" b="1" dirty="0" smtClean="0">
                  <a:latin typeface="Calibri" pitchFamily="34" charset="0"/>
                </a:rPr>
                <a:t>der Gruppe B</a:t>
              </a:r>
              <a:endParaRPr lang="de-AT" b="1" dirty="0">
                <a:latin typeface="Calibri" pitchFamily="34" charset="0"/>
              </a:endParaRPr>
            </a:p>
          </p:txBody>
        </p:sp>
      </p:grpSp>
      <p:sp>
        <p:nvSpPr>
          <p:cNvPr id="31753" name="Textfeld 160"/>
          <p:cNvSpPr txBox="1">
            <a:spLocks noChangeArrowheads="1"/>
          </p:cNvSpPr>
          <p:nvPr/>
        </p:nvSpPr>
        <p:spPr bwMode="auto">
          <a:xfrm>
            <a:off x="3131840" y="5877272"/>
            <a:ext cx="3036888" cy="646331"/>
          </a:xfrm>
          <a:prstGeom prst="rect">
            <a:avLst/>
          </a:prstGeom>
          <a:noFill/>
          <a:ln w="9525">
            <a:noFill/>
            <a:miter lim="800000"/>
            <a:headEnd/>
            <a:tailEnd/>
          </a:ln>
        </p:spPr>
        <p:txBody>
          <a:bodyPr>
            <a:spAutoFit/>
          </a:bodyPr>
          <a:lstStyle/>
          <a:p>
            <a:pPr algn="ctr" eaLnBrk="1" hangingPunct="1"/>
            <a:r>
              <a:rPr lang="de-AT" b="1" dirty="0" smtClean="0">
                <a:latin typeface="Calibri" pitchFamily="34" charset="0"/>
              </a:rPr>
              <a:t>SchülerIn</a:t>
            </a:r>
            <a:r>
              <a:rPr lang="de-AT" b="1" dirty="0" smtClean="0">
                <a:latin typeface="Calibri" pitchFamily="34" charset="0"/>
              </a:rPr>
              <a:t> aus </a:t>
            </a:r>
          </a:p>
          <a:p>
            <a:pPr algn="ctr" eaLnBrk="1" hangingPunct="1"/>
            <a:r>
              <a:rPr lang="de-AT" b="1" dirty="0" smtClean="0">
                <a:latin typeface="Calibri" pitchFamily="34" charset="0"/>
              </a:rPr>
              <a:t>der Gruppe A</a:t>
            </a:r>
            <a:endParaRPr lang="de-AT" b="1" dirty="0">
              <a:latin typeface="Calibri" pitchFamily="34" charset="0"/>
            </a:endParaRPr>
          </a:p>
        </p:txBody>
      </p:sp>
      <p:sp>
        <p:nvSpPr>
          <p:cNvPr id="31755" name="Abgerundete rechteckige Legende 57"/>
          <p:cNvSpPr>
            <a:spLocks noChangeArrowheads="1"/>
          </p:cNvSpPr>
          <p:nvPr/>
        </p:nvSpPr>
        <p:spPr bwMode="black">
          <a:xfrm>
            <a:off x="5076056" y="3429000"/>
            <a:ext cx="1800225" cy="715962"/>
          </a:xfrm>
          <a:prstGeom prst="wedgeRoundRectCallout">
            <a:avLst>
              <a:gd name="adj1" fmla="val -64801"/>
              <a:gd name="adj2" fmla="val -12745"/>
              <a:gd name="adj3" fmla="val 16667"/>
            </a:avLst>
          </a:prstGeom>
          <a:solidFill>
            <a:srgbClr val="FFFF66"/>
          </a:solidFill>
          <a:ln w="9525" algn="ctr">
            <a:solidFill>
              <a:schemeClr val="tx1"/>
            </a:solidFill>
            <a:miter lim="800000"/>
            <a:headEnd/>
            <a:tailEnd/>
          </a:ln>
        </p:spPr>
        <p:txBody>
          <a:bodyPr lIns="92075" tIns="46038" rIns="92075" bIns="46038" anchor="ctr">
            <a:spAutoFit/>
          </a:bodyPr>
          <a:lstStyle/>
          <a:p>
            <a:pPr algn="ctr"/>
            <a:r>
              <a:rPr lang="de-AT" sz="1800" b="1" dirty="0"/>
              <a:t>Ich gebe Dir  </a:t>
            </a:r>
            <a:br>
              <a:rPr lang="de-AT" sz="1800" b="1" dirty="0"/>
            </a:br>
            <a:r>
              <a:rPr lang="de-AT" sz="1800" b="1" dirty="0" smtClean="0"/>
              <a:t>3 </a:t>
            </a:r>
            <a:r>
              <a:rPr lang="de-AT" sz="1800" b="1" dirty="0"/>
              <a:t>Bonbon!</a:t>
            </a:r>
          </a:p>
        </p:txBody>
      </p:sp>
      <p:sp>
        <p:nvSpPr>
          <p:cNvPr id="31757" name="Abgerundete rechteckige Legende 58"/>
          <p:cNvSpPr>
            <a:spLocks noChangeArrowheads="1"/>
          </p:cNvSpPr>
          <p:nvPr/>
        </p:nvSpPr>
        <p:spPr bwMode="black">
          <a:xfrm>
            <a:off x="6588224" y="2492896"/>
            <a:ext cx="2016224" cy="715800"/>
          </a:xfrm>
          <a:prstGeom prst="wedgeRoundRectCallout">
            <a:avLst>
              <a:gd name="adj1" fmla="val -5952"/>
              <a:gd name="adj2" fmla="val 115391"/>
              <a:gd name="adj3" fmla="val 16667"/>
            </a:avLst>
          </a:prstGeom>
          <a:solidFill>
            <a:srgbClr val="FFC000"/>
          </a:solidFill>
          <a:ln w="9525" algn="ctr">
            <a:solidFill>
              <a:schemeClr val="tx1"/>
            </a:solidFill>
            <a:miter lim="800000"/>
            <a:headEnd/>
            <a:tailEnd/>
          </a:ln>
        </p:spPr>
        <p:txBody>
          <a:bodyPr wrap="square" lIns="92075" tIns="46038" rIns="92075" bIns="46038" anchor="ctr">
            <a:spAutoFit/>
          </a:bodyPr>
          <a:lstStyle/>
          <a:p>
            <a:pPr algn="ctr"/>
            <a:r>
              <a:rPr lang="de-AT" sz="1800" b="1" dirty="0"/>
              <a:t>O.K</a:t>
            </a:r>
            <a:r>
              <a:rPr lang="de-AT" sz="1800" b="1" dirty="0" smtClean="0"/>
              <a:t>. Ich nehme Dein Angebot an.</a:t>
            </a:r>
            <a:endParaRPr lang="de-AT" sz="1800" b="1" dirty="0"/>
          </a:p>
        </p:txBody>
      </p:sp>
      <p:sp>
        <p:nvSpPr>
          <p:cNvPr id="31758" name="Gleichschenkliges Dreieck 44"/>
          <p:cNvSpPr>
            <a:spLocks noChangeArrowheads="1"/>
          </p:cNvSpPr>
          <p:nvPr/>
        </p:nvSpPr>
        <p:spPr bwMode="black">
          <a:xfrm>
            <a:off x="4284663" y="4652963"/>
            <a:ext cx="863600" cy="796925"/>
          </a:xfrm>
          <a:prstGeom prst="triangle">
            <a:avLst>
              <a:gd name="adj" fmla="val 50000"/>
            </a:avLst>
          </a:prstGeom>
          <a:solidFill>
            <a:schemeClr val="tx1"/>
          </a:solidFill>
          <a:ln w="9525" algn="ctr">
            <a:solidFill>
              <a:schemeClr val="tx1"/>
            </a:solidFill>
            <a:miter lim="800000"/>
            <a:headEnd/>
            <a:tailEnd/>
          </a:ln>
        </p:spPr>
        <p:txBody>
          <a:bodyPr lIns="92075" tIns="46038" rIns="92075" bIns="46038" anchor="ctr">
            <a:spAutoFit/>
          </a:bodyPr>
          <a:lstStyle/>
          <a:p>
            <a:pPr algn="ctr"/>
            <a:endParaRPr lang="de-AT" dirty="0"/>
          </a:p>
        </p:txBody>
      </p:sp>
      <p:pic>
        <p:nvPicPr>
          <p:cNvPr id="10280" name="Picture 40"/>
          <p:cNvPicPr>
            <a:picLocks noChangeAspect="1" noChangeArrowheads="1"/>
          </p:cNvPicPr>
          <p:nvPr/>
        </p:nvPicPr>
        <p:blipFill>
          <a:blip r:embed="rId3" cstate="print"/>
          <a:srcRect/>
          <a:stretch>
            <a:fillRect/>
          </a:stretch>
        </p:blipFill>
        <p:spPr bwMode="auto">
          <a:xfrm>
            <a:off x="5292725" y="4508500"/>
            <a:ext cx="511119" cy="432668"/>
          </a:xfrm>
          <a:prstGeom prst="rect">
            <a:avLst/>
          </a:prstGeom>
          <a:noFill/>
          <a:ln w="9525" algn="ctr">
            <a:noFill/>
            <a:miter lim="800000"/>
            <a:headEnd/>
            <a:tailEnd/>
          </a:ln>
        </p:spPr>
      </p:pic>
      <p:pic>
        <p:nvPicPr>
          <p:cNvPr id="10256" name="Picture 6"/>
          <p:cNvPicPr>
            <a:picLocks noChangeAspect="1" noChangeArrowheads="1"/>
          </p:cNvPicPr>
          <p:nvPr/>
        </p:nvPicPr>
        <p:blipFill>
          <a:blip r:embed="rId4" cstate="print"/>
          <a:srcRect/>
          <a:stretch>
            <a:fillRect/>
          </a:stretch>
        </p:blipFill>
        <p:spPr bwMode="auto">
          <a:xfrm>
            <a:off x="0" y="1535113"/>
            <a:ext cx="468313" cy="393700"/>
          </a:xfrm>
          <a:prstGeom prst="rect">
            <a:avLst/>
          </a:prstGeom>
          <a:noFill/>
          <a:ln w="9525" algn="ctr">
            <a:noFill/>
            <a:miter lim="800000"/>
            <a:headEnd/>
            <a:tailEnd/>
          </a:ln>
        </p:spPr>
      </p:pic>
      <p:pic>
        <p:nvPicPr>
          <p:cNvPr id="10257" name="Picture 6"/>
          <p:cNvPicPr>
            <a:picLocks noChangeAspect="1" noChangeArrowheads="1"/>
          </p:cNvPicPr>
          <p:nvPr/>
        </p:nvPicPr>
        <p:blipFill>
          <a:blip r:embed="rId5" cstate="print"/>
          <a:srcRect/>
          <a:stretch>
            <a:fillRect/>
          </a:stretch>
        </p:blipFill>
        <p:spPr bwMode="auto">
          <a:xfrm>
            <a:off x="468313" y="1557338"/>
            <a:ext cx="431800" cy="363537"/>
          </a:xfrm>
          <a:prstGeom prst="rect">
            <a:avLst/>
          </a:prstGeom>
          <a:noFill/>
          <a:ln w="9525" algn="ctr">
            <a:noFill/>
            <a:miter lim="800000"/>
            <a:headEnd/>
            <a:tailEnd/>
          </a:ln>
        </p:spPr>
      </p:pic>
      <p:pic>
        <p:nvPicPr>
          <p:cNvPr id="10258" name="Picture 6"/>
          <p:cNvPicPr>
            <a:picLocks noChangeAspect="1" noChangeArrowheads="1"/>
          </p:cNvPicPr>
          <p:nvPr/>
        </p:nvPicPr>
        <p:blipFill>
          <a:blip r:embed="rId6" cstate="print"/>
          <a:srcRect/>
          <a:stretch>
            <a:fillRect/>
          </a:stretch>
        </p:blipFill>
        <p:spPr bwMode="auto">
          <a:xfrm>
            <a:off x="900113" y="1557338"/>
            <a:ext cx="466725" cy="393700"/>
          </a:xfrm>
          <a:prstGeom prst="rect">
            <a:avLst/>
          </a:prstGeom>
          <a:noFill/>
          <a:ln w="9525" algn="ctr">
            <a:noFill/>
            <a:miter lim="800000"/>
            <a:headEnd/>
            <a:tailEnd/>
          </a:ln>
        </p:spPr>
      </p:pic>
      <p:pic>
        <p:nvPicPr>
          <p:cNvPr id="10259" name="Picture 6"/>
          <p:cNvPicPr>
            <a:picLocks noChangeAspect="1" noChangeArrowheads="1"/>
          </p:cNvPicPr>
          <p:nvPr/>
        </p:nvPicPr>
        <p:blipFill>
          <a:blip r:embed="rId6" cstate="print"/>
          <a:srcRect/>
          <a:stretch>
            <a:fillRect/>
          </a:stretch>
        </p:blipFill>
        <p:spPr bwMode="auto">
          <a:xfrm>
            <a:off x="1331913" y="1557338"/>
            <a:ext cx="466725" cy="393700"/>
          </a:xfrm>
          <a:prstGeom prst="rect">
            <a:avLst/>
          </a:prstGeom>
          <a:noFill/>
          <a:ln w="9525" algn="ctr">
            <a:noFill/>
            <a:miter lim="800000"/>
            <a:headEnd/>
            <a:tailEnd/>
          </a:ln>
        </p:spPr>
      </p:pic>
      <p:pic>
        <p:nvPicPr>
          <p:cNvPr id="10260" name="Picture 6"/>
          <p:cNvPicPr>
            <a:picLocks noChangeAspect="1" noChangeArrowheads="1"/>
          </p:cNvPicPr>
          <p:nvPr/>
        </p:nvPicPr>
        <p:blipFill>
          <a:blip r:embed="rId4" cstate="print"/>
          <a:srcRect/>
          <a:stretch>
            <a:fillRect/>
          </a:stretch>
        </p:blipFill>
        <p:spPr bwMode="auto">
          <a:xfrm>
            <a:off x="1763713" y="1557338"/>
            <a:ext cx="468312" cy="393700"/>
          </a:xfrm>
          <a:prstGeom prst="rect">
            <a:avLst/>
          </a:prstGeom>
          <a:noFill/>
          <a:ln w="9525" algn="ctr">
            <a:noFill/>
            <a:miter lim="800000"/>
            <a:headEnd/>
            <a:tailEnd/>
          </a:ln>
        </p:spPr>
      </p:pic>
      <p:pic>
        <p:nvPicPr>
          <p:cNvPr id="10261" name="Picture 6"/>
          <p:cNvPicPr>
            <a:picLocks noChangeAspect="1" noChangeArrowheads="1"/>
          </p:cNvPicPr>
          <p:nvPr/>
        </p:nvPicPr>
        <p:blipFill>
          <a:blip r:embed="rId4" cstate="print"/>
          <a:srcRect/>
          <a:stretch>
            <a:fillRect/>
          </a:stretch>
        </p:blipFill>
        <p:spPr bwMode="auto">
          <a:xfrm>
            <a:off x="0" y="1125538"/>
            <a:ext cx="468313" cy="393700"/>
          </a:xfrm>
          <a:prstGeom prst="rect">
            <a:avLst/>
          </a:prstGeom>
          <a:noFill/>
          <a:ln w="9525" algn="ctr">
            <a:noFill/>
            <a:miter lim="800000"/>
            <a:headEnd/>
            <a:tailEnd/>
          </a:ln>
        </p:spPr>
      </p:pic>
      <p:pic>
        <p:nvPicPr>
          <p:cNvPr id="10262" name="Picture 6"/>
          <p:cNvPicPr>
            <a:picLocks noChangeAspect="1" noChangeArrowheads="1"/>
          </p:cNvPicPr>
          <p:nvPr/>
        </p:nvPicPr>
        <p:blipFill>
          <a:blip r:embed="rId6" cstate="print"/>
          <a:srcRect/>
          <a:stretch>
            <a:fillRect/>
          </a:stretch>
        </p:blipFill>
        <p:spPr bwMode="auto">
          <a:xfrm>
            <a:off x="468313" y="1125538"/>
            <a:ext cx="466725" cy="393700"/>
          </a:xfrm>
          <a:prstGeom prst="rect">
            <a:avLst/>
          </a:prstGeom>
          <a:noFill/>
          <a:ln w="9525" algn="ctr">
            <a:noFill/>
            <a:miter lim="800000"/>
            <a:headEnd/>
            <a:tailEnd/>
          </a:ln>
        </p:spPr>
      </p:pic>
      <p:pic>
        <p:nvPicPr>
          <p:cNvPr id="10263" name="Picture 6"/>
          <p:cNvPicPr>
            <a:picLocks noChangeAspect="1" noChangeArrowheads="1"/>
          </p:cNvPicPr>
          <p:nvPr/>
        </p:nvPicPr>
        <p:blipFill>
          <a:blip r:embed="rId6" cstate="print"/>
          <a:srcRect/>
          <a:stretch>
            <a:fillRect/>
          </a:stretch>
        </p:blipFill>
        <p:spPr bwMode="auto">
          <a:xfrm>
            <a:off x="900113" y="1125538"/>
            <a:ext cx="466725" cy="393700"/>
          </a:xfrm>
          <a:prstGeom prst="rect">
            <a:avLst/>
          </a:prstGeom>
          <a:noFill/>
          <a:ln w="9525" algn="ctr">
            <a:noFill/>
            <a:miter lim="800000"/>
            <a:headEnd/>
            <a:tailEnd/>
          </a:ln>
        </p:spPr>
      </p:pic>
      <p:pic>
        <p:nvPicPr>
          <p:cNvPr id="10264" name="Picture 6"/>
          <p:cNvPicPr>
            <a:picLocks noChangeAspect="1" noChangeArrowheads="1"/>
          </p:cNvPicPr>
          <p:nvPr/>
        </p:nvPicPr>
        <p:blipFill>
          <a:blip r:embed="rId6" cstate="print"/>
          <a:srcRect/>
          <a:stretch>
            <a:fillRect/>
          </a:stretch>
        </p:blipFill>
        <p:spPr bwMode="auto">
          <a:xfrm>
            <a:off x="1331913" y="1125538"/>
            <a:ext cx="466725" cy="393700"/>
          </a:xfrm>
          <a:prstGeom prst="rect">
            <a:avLst/>
          </a:prstGeom>
          <a:noFill/>
          <a:ln w="9525" algn="ctr">
            <a:noFill/>
            <a:miter lim="800000"/>
            <a:headEnd/>
            <a:tailEnd/>
          </a:ln>
        </p:spPr>
      </p:pic>
      <p:pic>
        <p:nvPicPr>
          <p:cNvPr id="10265" name="Picture 6"/>
          <p:cNvPicPr>
            <a:picLocks noChangeAspect="1" noChangeArrowheads="1"/>
          </p:cNvPicPr>
          <p:nvPr/>
        </p:nvPicPr>
        <p:blipFill>
          <a:blip r:embed="rId4" cstate="print"/>
          <a:srcRect/>
          <a:stretch>
            <a:fillRect/>
          </a:stretch>
        </p:blipFill>
        <p:spPr bwMode="auto">
          <a:xfrm>
            <a:off x="1763713" y="1125538"/>
            <a:ext cx="468312" cy="393700"/>
          </a:xfrm>
          <a:prstGeom prst="rect">
            <a:avLst/>
          </a:prstGeom>
          <a:noFill/>
          <a:ln w="9525" algn="ctr">
            <a:noFill/>
            <a:miter lim="800000"/>
            <a:headEnd/>
            <a:tailEnd/>
          </a:ln>
        </p:spPr>
      </p:pic>
      <p:pic>
        <p:nvPicPr>
          <p:cNvPr id="58" name="Picture 40"/>
          <p:cNvPicPr>
            <a:picLocks noChangeAspect="1" noChangeArrowheads="1"/>
          </p:cNvPicPr>
          <p:nvPr/>
        </p:nvPicPr>
        <p:blipFill>
          <a:blip r:embed="rId3" cstate="print"/>
          <a:srcRect/>
          <a:stretch>
            <a:fillRect/>
          </a:stretch>
        </p:blipFill>
        <p:spPr bwMode="auto">
          <a:xfrm>
            <a:off x="5796136" y="4509120"/>
            <a:ext cx="511119" cy="432668"/>
          </a:xfrm>
          <a:prstGeom prst="rect">
            <a:avLst/>
          </a:prstGeom>
          <a:noFill/>
          <a:ln w="9525" algn="ctr">
            <a:noFill/>
            <a:miter lim="800000"/>
            <a:headEnd/>
            <a:tailEnd/>
          </a:ln>
        </p:spPr>
      </p:pic>
      <p:pic>
        <p:nvPicPr>
          <p:cNvPr id="59" name="Picture 40"/>
          <p:cNvPicPr>
            <a:picLocks noChangeAspect="1" noChangeArrowheads="1"/>
          </p:cNvPicPr>
          <p:nvPr/>
        </p:nvPicPr>
        <p:blipFill>
          <a:blip r:embed="rId3" cstate="print"/>
          <a:srcRect/>
          <a:stretch>
            <a:fillRect/>
          </a:stretch>
        </p:blipFill>
        <p:spPr bwMode="auto">
          <a:xfrm>
            <a:off x="6300192" y="4509120"/>
            <a:ext cx="511119" cy="432668"/>
          </a:xfrm>
          <a:prstGeom prst="rect">
            <a:avLst/>
          </a:prstGeom>
          <a:noFill/>
          <a:ln w="9525" algn="ctr">
            <a:noFill/>
            <a:miter lim="800000"/>
            <a:headEnd/>
            <a:tailEnd/>
          </a:ln>
        </p:spPr>
      </p:pic>
      <p:sp>
        <p:nvSpPr>
          <p:cNvPr id="60" name="Abgerundete rechteckige Legende 58"/>
          <p:cNvSpPr>
            <a:spLocks noChangeArrowheads="1"/>
          </p:cNvSpPr>
          <p:nvPr/>
        </p:nvSpPr>
        <p:spPr bwMode="black">
          <a:xfrm>
            <a:off x="6516216" y="2204864"/>
            <a:ext cx="2304256" cy="1022267"/>
          </a:xfrm>
          <a:prstGeom prst="wedgeRoundRectCallout">
            <a:avLst>
              <a:gd name="adj1" fmla="val -7253"/>
              <a:gd name="adj2" fmla="val 102194"/>
              <a:gd name="adj3" fmla="val 16667"/>
            </a:avLst>
          </a:prstGeom>
          <a:solidFill>
            <a:srgbClr val="FFC000"/>
          </a:solidFill>
          <a:ln w="9525" algn="ctr">
            <a:solidFill>
              <a:schemeClr val="tx1"/>
            </a:solidFill>
            <a:miter lim="800000"/>
            <a:headEnd/>
            <a:tailEnd/>
          </a:ln>
        </p:spPr>
        <p:txBody>
          <a:bodyPr wrap="square" lIns="92075" tIns="46038" rIns="92075" bIns="46038" anchor="ctr">
            <a:spAutoFit/>
          </a:bodyPr>
          <a:lstStyle/>
          <a:p>
            <a:pPr algn="ctr"/>
            <a:r>
              <a:rPr lang="de-AT" b="1" dirty="0" smtClean="0"/>
              <a:t>Nein</a:t>
            </a:r>
            <a:r>
              <a:rPr lang="de-AT" sz="1800" b="1" dirty="0" smtClean="0"/>
              <a:t>. Ich nehme Dein Angebot nicht  an.</a:t>
            </a:r>
            <a:endParaRPr lang="de-AT" sz="1800" b="1"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10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linds(horizontal)">
                                      <p:cBhvr>
                                        <p:cTn id="10" dur="1000"/>
                                        <p:tgtEl>
                                          <p:spTgt spid="4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blinds(horizontal)">
                                      <p:cBhvr>
                                        <p:cTn id="13" dur="1000"/>
                                        <p:tgtEl>
                                          <p:spTgt spid="4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1758"/>
                                        </p:tgtEl>
                                        <p:attrNameLst>
                                          <p:attrName>style.visibility</p:attrName>
                                        </p:attrNameLst>
                                      </p:cBhvr>
                                      <p:to>
                                        <p:strVal val="visible"/>
                                      </p:to>
                                    </p:set>
                                    <p:animEffect transition="in" filter="blinds(horizontal)">
                                      <p:cBhvr>
                                        <p:cTn id="18" dur="1000"/>
                                        <p:tgtEl>
                                          <p:spTgt spid="3175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1755"/>
                                        </p:tgtEl>
                                        <p:attrNameLst>
                                          <p:attrName>style.visibility</p:attrName>
                                        </p:attrNameLst>
                                      </p:cBhvr>
                                      <p:to>
                                        <p:strVal val="visible"/>
                                      </p:to>
                                    </p:set>
                                    <p:animEffect transition="in" filter="blinds(horizontal)">
                                      <p:cBhvr>
                                        <p:cTn id="21" dur="1000"/>
                                        <p:tgtEl>
                                          <p:spTgt spid="31755"/>
                                        </p:tgtEl>
                                      </p:cBhvr>
                                    </p:animEffect>
                                  </p:childTnLst>
                                </p:cTn>
                              </p:par>
                              <p:par>
                                <p:cTn id="22" presetID="3" presetClass="entr" presetSubtype="10" fill="hold" nodeType="withEffect">
                                  <p:stCondLst>
                                    <p:cond delay="0"/>
                                  </p:stCondLst>
                                  <p:childTnLst>
                                    <p:set>
                                      <p:cBhvr>
                                        <p:cTn id="23" dur="1" fill="hold">
                                          <p:stCondLst>
                                            <p:cond delay="0"/>
                                          </p:stCondLst>
                                        </p:cTn>
                                        <p:tgtEl>
                                          <p:spTgt spid="10280"/>
                                        </p:tgtEl>
                                        <p:attrNameLst>
                                          <p:attrName>style.visibility</p:attrName>
                                        </p:attrNameLst>
                                      </p:cBhvr>
                                      <p:to>
                                        <p:strVal val="visible"/>
                                      </p:to>
                                    </p:set>
                                    <p:animEffect transition="in" filter="blinds(horizontal)">
                                      <p:cBhvr>
                                        <p:cTn id="24" dur="1000"/>
                                        <p:tgtEl>
                                          <p:spTgt spid="10280"/>
                                        </p:tgtEl>
                                      </p:cBhvr>
                                    </p:animEffect>
                                  </p:childTnLst>
                                </p:cTn>
                              </p:par>
                              <p:par>
                                <p:cTn id="25" presetID="3" presetClass="entr" presetSubtype="1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blinds(horizontal)">
                                      <p:cBhvr>
                                        <p:cTn id="27" dur="1000"/>
                                        <p:tgtEl>
                                          <p:spTgt spid="58"/>
                                        </p:tgtEl>
                                      </p:cBhvr>
                                    </p:animEffect>
                                  </p:childTnLst>
                                </p:cTn>
                              </p:par>
                              <p:par>
                                <p:cTn id="28" presetID="3" presetClass="entr" presetSubtype="10" fill="hold" nodeType="with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blinds(horizontal)">
                                      <p:cBhvr>
                                        <p:cTn id="30" dur="1000"/>
                                        <p:tgtEl>
                                          <p:spTgt spid="59"/>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31753"/>
                                        </p:tgtEl>
                                        <p:attrNameLst>
                                          <p:attrName>style.visibility</p:attrName>
                                        </p:attrNameLst>
                                      </p:cBhvr>
                                      <p:to>
                                        <p:strVal val="visible"/>
                                      </p:to>
                                    </p:set>
                                    <p:animEffect transition="in" filter="blinds(horizontal)">
                                      <p:cBhvr>
                                        <p:cTn id="33" dur="1000"/>
                                        <p:tgtEl>
                                          <p:spTgt spid="31753"/>
                                        </p:tgtEl>
                                      </p:cBhvr>
                                    </p:animEffect>
                                  </p:childTnLst>
                                </p:cTn>
                              </p:par>
                              <p:par>
                                <p:cTn id="34" presetID="3" presetClass="entr" presetSubtype="10" fill="hold" nodeType="with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blinds(horizontal)">
                                      <p:cBhvr>
                                        <p:cTn id="36" dur="10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blinds(horizontal)">
                                      <p:cBhvr>
                                        <p:cTn id="41" dur="1000"/>
                                        <p:tgtEl>
                                          <p:spTgt spid="17"/>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31757"/>
                                        </p:tgtEl>
                                        <p:attrNameLst>
                                          <p:attrName>style.visibility</p:attrName>
                                        </p:attrNameLst>
                                      </p:cBhvr>
                                      <p:to>
                                        <p:strVal val="visible"/>
                                      </p:to>
                                    </p:set>
                                    <p:animEffect transition="in" filter="blinds(horizontal)">
                                      <p:cBhvr>
                                        <p:cTn id="44" dur="1000"/>
                                        <p:tgtEl>
                                          <p:spTgt spid="31757"/>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60"/>
                                        </p:tgtEl>
                                        <p:attrNameLst>
                                          <p:attrName>style.visibility</p:attrName>
                                        </p:attrNameLst>
                                      </p:cBhvr>
                                      <p:to>
                                        <p:strVal val="visible"/>
                                      </p:to>
                                    </p:set>
                                    <p:anim calcmode="lin" valueType="num">
                                      <p:cBhvr additive="base">
                                        <p:cTn id="49" dur="1000" fill="hold"/>
                                        <p:tgtEl>
                                          <p:spTgt spid="60"/>
                                        </p:tgtEl>
                                        <p:attrNameLst>
                                          <p:attrName>ppt_x</p:attrName>
                                        </p:attrNameLst>
                                      </p:cBhvr>
                                      <p:tavLst>
                                        <p:tav tm="0">
                                          <p:val>
                                            <p:strVal val="1+#ppt_w/2"/>
                                          </p:val>
                                        </p:tav>
                                        <p:tav tm="100000">
                                          <p:val>
                                            <p:strVal val="#ppt_x"/>
                                          </p:val>
                                        </p:tav>
                                      </p:tavLst>
                                    </p:anim>
                                    <p:anim calcmode="lin" valueType="num">
                                      <p:cBhvr additive="base">
                                        <p:cTn id="50" dur="1000" fill="hold"/>
                                        <p:tgtEl>
                                          <p:spTgt spid="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animBg="1"/>
      <p:bldP spid="31753" grpId="0"/>
      <p:bldP spid="31755" grpId="0" animBg="1"/>
      <p:bldP spid="31757" grpId="0" animBg="1"/>
      <p:bldP spid="31758" grpId="0" animBg="1"/>
      <p:bldP spid="6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bgerundetes Rechteck 12"/>
          <p:cNvSpPr>
            <a:spLocks noChangeArrowheads="1"/>
          </p:cNvSpPr>
          <p:nvPr/>
        </p:nvSpPr>
        <p:spPr bwMode="black">
          <a:xfrm>
            <a:off x="0" y="252163"/>
            <a:ext cx="9144000" cy="1601149"/>
          </a:xfrm>
          <a:prstGeom prst="roundRect">
            <a:avLst>
              <a:gd name="adj" fmla="val 16667"/>
            </a:avLst>
          </a:prstGeom>
          <a:solidFill>
            <a:srgbClr val="FFC000"/>
          </a:solidFill>
          <a:ln w="9525" algn="ctr">
            <a:solidFill>
              <a:schemeClr val="tx1"/>
            </a:solidFill>
            <a:miter lim="800000"/>
            <a:headEnd/>
            <a:tailEnd/>
          </a:ln>
        </p:spPr>
        <p:txBody>
          <a:bodyPr wrap="square" lIns="92075" tIns="46038" rIns="92075" bIns="46038" anchor="ctr">
            <a:spAutoFit/>
          </a:bodyPr>
          <a:lstStyle/>
          <a:p>
            <a:pPr algn="ctr"/>
            <a:r>
              <a:rPr lang="de-AT" sz="2800" b="1" dirty="0" smtClean="0"/>
              <a:t>Wer/ Was ist „Homo </a:t>
            </a:r>
            <a:r>
              <a:rPr lang="de-AT" sz="2800" b="1" dirty="0" smtClean="0"/>
              <a:t>Oeconomicus</a:t>
            </a:r>
            <a:r>
              <a:rPr lang="de-AT" sz="2800" b="1" dirty="0" smtClean="0"/>
              <a:t>“?</a:t>
            </a:r>
          </a:p>
          <a:p>
            <a:pPr algn="ctr"/>
            <a:r>
              <a:rPr lang="de-AT" sz="2400" b="1" dirty="0" smtClean="0"/>
              <a:t>= Modellmensch der Mikroökonomie</a:t>
            </a:r>
          </a:p>
          <a:p>
            <a:pPr algn="ctr"/>
            <a:r>
              <a:rPr lang="de-AT" dirty="0" smtClean="0"/>
              <a:t>versucht das Verhalten des Menschen bei Wirtschaftsvorgängen  (z.B. Kaufentscheidung) </a:t>
            </a:r>
          </a:p>
          <a:p>
            <a:pPr algn="ctr"/>
            <a:r>
              <a:rPr lang="de-AT" dirty="0" smtClean="0"/>
              <a:t>zu beschreiben und zu erklären</a:t>
            </a:r>
            <a:endParaRPr lang="de-AT" dirty="0"/>
          </a:p>
        </p:txBody>
      </p:sp>
      <p:sp>
        <p:nvSpPr>
          <p:cNvPr id="3" name="Inhaltsplatzhalter 2"/>
          <p:cNvSpPr>
            <a:spLocks noGrp="1"/>
          </p:cNvSpPr>
          <p:nvPr>
            <p:ph idx="1"/>
          </p:nvPr>
        </p:nvSpPr>
        <p:spPr>
          <a:xfrm>
            <a:off x="457200" y="2060848"/>
            <a:ext cx="8229600" cy="4392340"/>
          </a:xfrm>
        </p:spPr>
        <p:txBody>
          <a:bodyPr/>
          <a:lstStyle/>
          <a:p>
            <a:pPr marL="0" indent="0" algn="ctr">
              <a:buFontTx/>
              <a:buNone/>
              <a:defRPr/>
            </a:pPr>
            <a:endParaRPr lang="de-AT" sz="2200" b="1" dirty="0" smtClean="0"/>
          </a:p>
          <a:p>
            <a:pPr marL="0" indent="0">
              <a:buFontTx/>
              <a:buNone/>
              <a:defRPr/>
            </a:pPr>
            <a:endParaRPr lang="de-AT" sz="2400" b="1" dirty="0" smtClean="0"/>
          </a:p>
          <a:p>
            <a:pPr marL="0" indent="0">
              <a:buFontTx/>
              <a:buNone/>
              <a:defRPr/>
            </a:pPr>
            <a:endParaRPr lang="de-AT" sz="2400" b="1" dirty="0" smtClean="0"/>
          </a:p>
          <a:p>
            <a:pPr>
              <a:buFontTx/>
              <a:buNone/>
              <a:defRPr/>
            </a:pPr>
            <a:endParaRPr lang="de-AT" sz="2800" i="1" dirty="0" smtClean="0"/>
          </a:p>
        </p:txBody>
      </p:sp>
      <p:pic>
        <p:nvPicPr>
          <p:cNvPr id="8196" name="Picture 2"/>
          <p:cNvPicPr>
            <a:picLocks noChangeAspect="1" noChangeArrowheads="1"/>
          </p:cNvPicPr>
          <p:nvPr/>
        </p:nvPicPr>
        <p:blipFill>
          <a:blip r:embed="rId3" cstate="print"/>
          <a:srcRect/>
          <a:stretch>
            <a:fillRect/>
          </a:stretch>
        </p:blipFill>
        <p:spPr bwMode="auto">
          <a:xfrm>
            <a:off x="3995738" y="3644900"/>
            <a:ext cx="1087437" cy="2017713"/>
          </a:xfrm>
          <a:prstGeom prst="rect">
            <a:avLst/>
          </a:prstGeom>
          <a:noFill/>
          <a:ln w="9525" algn="ctr">
            <a:noFill/>
            <a:miter lim="800000"/>
            <a:headEnd/>
            <a:tailEnd/>
          </a:ln>
        </p:spPr>
      </p:pic>
      <p:pic>
        <p:nvPicPr>
          <p:cNvPr id="8197" name="Picture 3"/>
          <p:cNvPicPr>
            <a:picLocks noChangeAspect="1" noChangeArrowheads="1"/>
          </p:cNvPicPr>
          <p:nvPr/>
        </p:nvPicPr>
        <p:blipFill>
          <a:blip r:embed="rId4" cstate="print"/>
          <a:srcRect/>
          <a:stretch>
            <a:fillRect/>
          </a:stretch>
        </p:blipFill>
        <p:spPr bwMode="auto">
          <a:xfrm>
            <a:off x="4356100" y="2349500"/>
            <a:ext cx="1389063" cy="1227138"/>
          </a:xfrm>
          <a:prstGeom prst="rect">
            <a:avLst/>
          </a:prstGeom>
          <a:noFill/>
          <a:ln w="9525" algn="ctr">
            <a:noFill/>
            <a:miter lim="800000"/>
            <a:headEnd/>
            <a:tailEnd/>
          </a:ln>
        </p:spPr>
      </p:pic>
      <p:sp>
        <p:nvSpPr>
          <p:cNvPr id="8198" name="Rechteck 5"/>
          <p:cNvSpPr>
            <a:spLocks noChangeArrowheads="1"/>
          </p:cNvSpPr>
          <p:nvPr/>
        </p:nvSpPr>
        <p:spPr bwMode="black">
          <a:xfrm>
            <a:off x="0" y="2487996"/>
            <a:ext cx="3276600" cy="1200971"/>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a:defRPr/>
            </a:pPr>
            <a:r>
              <a:rPr lang="de-AT" dirty="0"/>
              <a:t>denkt ausschließlich nach wirtschaftlichen Gesichtspunkten, verfolgt  ausschließlich ökonomische Ziele</a:t>
            </a:r>
          </a:p>
        </p:txBody>
      </p:sp>
      <p:sp>
        <p:nvSpPr>
          <p:cNvPr id="7" name="Rechteck 6"/>
          <p:cNvSpPr>
            <a:spLocks noChangeArrowheads="1"/>
          </p:cNvSpPr>
          <p:nvPr/>
        </p:nvSpPr>
        <p:spPr bwMode="auto">
          <a:xfrm>
            <a:off x="0" y="4076700"/>
            <a:ext cx="3276600" cy="1000125"/>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a:defRPr/>
            </a:pPr>
            <a:r>
              <a:rPr lang="de-AT" sz="1800" dirty="0"/>
              <a:t>handelt uneingeschränkt rational</a:t>
            </a:r>
          </a:p>
        </p:txBody>
      </p:sp>
      <p:sp>
        <p:nvSpPr>
          <p:cNvPr id="8" name="Rechteck 7"/>
          <p:cNvSpPr>
            <a:spLocks noChangeArrowheads="1"/>
          </p:cNvSpPr>
          <p:nvPr/>
        </p:nvSpPr>
        <p:spPr bwMode="auto">
          <a:xfrm>
            <a:off x="5867400" y="2349500"/>
            <a:ext cx="3276600" cy="1439863"/>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eaLnBrk="1" fontAlgn="auto" hangingPunct="1">
              <a:spcBef>
                <a:spcPts val="0"/>
              </a:spcBef>
              <a:spcAft>
                <a:spcPts val="0"/>
              </a:spcAft>
              <a:defRPr/>
            </a:pPr>
            <a:r>
              <a:rPr lang="de-AT" sz="1800" dirty="0">
                <a:latin typeface="+mn-lt"/>
              </a:rPr>
              <a:t>verfügt über vollständige Information bez. Märkte und seiner Entscheidungsmöglichkeiten</a:t>
            </a:r>
          </a:p>
        </p:txBody>
      </p:sp>
      <p:sp>
        <p:nvSpPr>
          <p:cNvPr id="9" name="Rechteck 8"/>
          <p:cNvSpPr>
            <a:spLocks noChangeArrowheads="1"/>
          </p:cNvSpPr>
          <p:nvPr/>
        </p:nvSpPr>
        <p:spPr bwMode="auto">
          <a:xfrm>
            <a:off x="5867400" y="4005263"/>
            <a:ext cx="3276600" cy="1008062"/>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eaLnBrk="1" fontAlgn="auto" hangingPunct="1">
              <a:spcBef>
                <a:spcPts val="0"/>
              </a:spcBef>
              <a:spcAft>
                <a:spcPts val="0"/>
              </a:spcAft>
              <a:defRPr/>
            </a:pPr>
            <a:r>
              <a:rPr lang="de-AT" sz="1800" dirty="0">
                <a:latin typeface="+mn-lt"/>
              </a:rPr>
              <a:t>weiß über sämtliche</a:t>
            </a:r>
          </a:p>
          <a:p>
            <a:pPr algn="ctr" eaLnBrk="1" fontAlgn="auto" hangingPunct="1">
              <a:spcBef>
                <a:spcPts val="0"/>
              </a:spcBef>
              <a:spcAft>
                <a:spcPts val="0"/>
              </a:spcAft>
              <a:defRPr/>
            </a:pPr>
            <a:r>
              <a:rPr lang="de-AT" sz="1800" dirty="0">
                <a:latin typeface="+mn-lt"/>
              </a:rPr>
              <a:t>Konsequenzen seiner</a:t>
            </a:r>
          </a:p>
          <a:p>
            <a:pPr algn="ctr" eaLnBrk="1" fontAlgn="auto" hangingPunct="1">
              <a:spcBef>
                <a:spcPts val="0"/>
              </a:spcBef>
              <a:spcAft>
                <a:spcPts val="0"/>
              </a:spcAft>
              <a:defRPr/>
            </a:pPr>
            <a:r>
              <a:rPr lang="de-AT" sz="1800" dirty="0">
                <a:latin typeface="+mn-lt"/>
              </a:rPr>
              <a:t>Handlungen Bescheid</a:t>
            </a:r>
          </a:p>
        </p:txBody>
      </p:sp>
      <p:sp>
        <p:nvSpPr>
          <p:cNvPr id="10" name="Rechteck 9"/>
          <p:cNvSpPr>
            <a:spLocks noChangeArrowheads="1"/>
          </p:cNvSpPr>
          <p:nvPr/>
        </p:nvSpPr>
        <p:spPr bwMode="auto">
          <a:xfrm>
            <a:off x="5867400" y="5229225"/>
            <a:ext cx="3276600" cy="1144588"/>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eaLnBrk="1" fontAlgn="auto" hangingPunct="1">
              <a:spcBef>
                <a:spcPts val="0"/>
              </a:spcBef>
              <a:spcAft>
                <a:spcPts val="0"/>
              </a:spcAft>
              <a:defRPr/>
            </a:pPr>
            <a:r>
              <a:rPr lang="de-AT" sz="1800" dirty="0">
                <a:latin typeface="+mn-lt"/>
              </a:rPr>
              <a:t>strebt nach größtmöglichem Gewinn/Nutzen </a:t>
            </a:r>
          </a:p>
        </p:txBody>
      </p:sp>
      <p:sp>
        <p:nvSpPr>
          <p:cNvPr id="11" name="Textfeld 10"/>
          <p:cNvSpPr txBox="1"/>
          <p:nvPr/>
        </p:nvSpPr>
        <p:spPr>
          <a:xfrm>
            <a:off x="-4763" y="6467475"/>
            <a:ext cx="4686301" cy="415925"/>
          </a:xfrm>
          <a:prstGeom prst="rect">
            <a:avLst/>
          </a:prstGeom>
          <a:noFill/>
        </p:spPr>
        <p:txBody>
          <a:bodyPr wrap="none">
            <a:spAutoFit/>
          </a:bodyPr>
          <a:lstStyle/>
          <a:p>
            <a:pPr eaLnBrk="1" fontAlgn="auto" hangingPunct="1">
              <a:spcBef>
                <a:spcPts val="0"/>
              </a:spcBef>
              <a:spcAft>
                <a:spcPts val="0"/>
              </a:spcAft>
              <a:tabLst>
                <a:tab pos="542925" algn="l"/>
              </a:tabLst>
              <a:defRPr/>
            </a:pPr>
            <a:r>
              <a:rPr lang="de-AT" sz="1050" dirty="0">
                <a:latin typeface="+mn-lt"/>
              </a:rPr>
              <a:t>Quellen: 	</a:t>
            </a:r>
            <a:r>
              <a:rPr lang="de-AT" sz="1050" dirty="0">
                <a:latin typeface="+mn-lt"/>
                <a:hlinkClick r:id="rId5"/>
              </a:rPr>
              <a:t>http://www.bpb.de/popup/popup_lemmata.html?guid=RKFU7Q</a:t>
            </a:r>
            <a:endParaRPr lang="de-AT" sz="1050" dirty="0">
              <a:latin typeface="+mn-lt"/>
            </a:endParaRPr>
          </a:p>
          <a:p>
            <a:pPr eaLnBrk="1" fontAlgn="auto" hangingPunct="1">
              <a:spcBef>
                <a:spcPts val="0"/>
              </a:spcBef>
              <a:spcAft>
                <a:spcPts val="0"/>
              </a:spcAft>
              <a:tabLst>
                <a:tab pos="542925" algn="l"/>
              </a:tabLst>
              <a:defRPr/>
            </a:pPr>
            <a:r>
              <a:rPr lang="de-AT" sz="1050" dirty="0">
                <a:latin typeface="+mn-lt"/>
              </a:rPr>
              <a:t>	 </a:t>
            </a:r>
            <a:r>
              <a:rPr lang="de-AT" sz="1050" dirty="0">
                <a:latin typeface="+mn-lt"/>
                <a:hlinkClick r:id="rId6"/>
              </a:rPr>
              <a:t>http://wirtschaftslexikon.gabler.de/Definition/homo-oeconomicus.html</a:t>
            </a:r>
            <a:endParaRPr lang="de-AT" sz="1050" dirty="0">
              <a:latin typeface="+mn-lt"/>
            </a:endParaRPr>
          </a:p>
        </p:txBody>
      </p:sp>
      <p:sp>
        <p:nvSpPr>
          <p:cNvPr id="14" name="Rechteck 13"/>
          <p:cNvSpPr>
            <a:spLocks noChangeArrowheads="1"/>
          </p:cNvSpPr>
          <p:nvPr/>
        </p:nvSpPr>
        <p:spPr bwMode="auto">
          <a:xfrm>
            <a:off x="0" y="5300663"/>
            <a:ext cx="3276600" cy="1000125"/>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a:defRPr/>
            </a:pPr>
            <a:r>
              <a:rPr lang="de-AT" sz="1800" dirty="0"/>
              <a:t>hat keine Präferenz für Solidarität oder Fairness</a:t>
            </a:r>
          </a:p>
        </p:txBody>
      </p:sp>
      <p:cxnSp>
        <p:nvCxnSpPr>
          <p:cNvPr id="15" name="Gerade Verbindung 14"/>
          <p:cNvCxnSpPr>
            <a:stCxn id="8198" idx="3"/>
          </p:cNvCxnSpPr>
          <p:nvPr/>
        </p:nvCxnSpPr>
        <p:spPr>
          <a:xfrm>
            <a:off x="3276600" y="3088482"/>
            <a:ext cx="574675" cy="484981"/>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p:nvCxnSpPr>
        <p:spPr>
          <a:xfrm>
            <a:off x="3276600" y="4581525"/>
            <a:ext cx="503238" cy="0"/>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3276600" y="5445125"/>
            <a:ext cx="584200" cy="352425"/>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Gerade Verbindung 24"/>
          <p:cNvCxnSpPr>
            <a:stCxn id="8" idx="1"/>
          </p:cNvCxnSpPr>
          <p:nvPr/>
        </p:nvCxnSpPr>
        <p:spPr>
          <a:xfrm rot="10800000" flipV="1">
            <a:off x="5292725" y="3068638"/>
            <a:ext cx="574675" cy="576262"/>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rot="10800000">
            <a:off x="5219700" y="4581525"/>
            <a:ext cx="647700" cy="0"/>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1" name="Gerade Verbindung 30"/>
          <p:cNvCxnSpPr>
            <a:stCxn id="10" idx="1"/>
          </p:cNvCxnSpPr>
          <p:nvPr/>
        </p:nvCxnSpPr>
        <p:spPr>
          <a:xfrm rot="10800000">
            <a:off x="5292725" y="5516563"/>
            <a:ext cx="574675" cy="284162"/>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idx="4294967295"/>
          </p:nvPr>
        </p:nvSpPr>
        <p:spPr bwMode="auto">
          <a:xfrm>
            <a:off x="250825" y="120650"/>
            <a:ext cx="8642350" cy="1004888"/>
          </a:xfrm>
          <a:prstGeom prst="rect">
            <a:avLst/>
          </a:prstGeom>
          <a:solidFill>
            <a:srgbClr val="DDDDDD"/>
          </a:solidFill>
          <a:ln>
            <a:solidFill>
              <a:srgbClr val="000000"/>
            </a:solidFill>
            <a:miter lim="800000"/>
            <a:headEnd/>
            <a:tailEnd/>
          </a:ln>
        </p:spPr>
        <p:txBody>
          <a:bodyPr anchor="ctr">
            <a:normAutofit fontScale="90000"/>
          </a:bodyPr>
          <a:lstStyle/>
          <a:p>
            <a:pPr eaLnBrk="1" hangingPunct="1"/>
            <a:r>
              <a:rPr lang="de-AT" sz="2000" b="1" dirty="0" smtClean="0"/>
              <a:t>Experiment: Das Ultimatum – Spiel</a:t>
            </a:r>
            <a:br>
              <a:rPr lang="de-AT" sz="2000" b="1" dirty="0" smtClean="0"/>
            </a:br>
            <a:r>
              <a:rPr lang="de-AT" sz="2000" b="1" dirty="0" smtClean="0"/>
              <a:t>Annahmen,</a:t>
            </a:r>
            <a:br>
              <a:rPr lang="de-AT" sz="2000" b="1" dirty="0" smtClean="0"/>
            </a:br>
            <a:r>
              <a:rPr lang="de-AT" sz="2000" b="1" dirty="0" smtClean="0"/>
              <a:t>wenn sich </a:t>
            </a:r>
            <a:r>
              <a:rPr lang="de-AT" sz="2000" b="1" dirty="0" smtClean="0"/>
              <a:t>SchülerInnen</a:t>
            </a:r>
            <a:r>
              <a:rPr lang="de-AT" sz="2000" b="1" dirty="0" smtClean="0"/>
              <a:t> wie </a:t>
            </a:r>
            <a:r>
              <a:rPr lang="de-AT" sz="1800" b="1" dirty="0" smtClean="0"/>
              <a:t>Homines</a:t>
            </a:r>
            <a:r>
              <a:rPr lang="de-AT" sz="1800" b="1" dirty="0" smtClean="0"/>
              <a:t> </a:t>
            </a:r>
            <a:r>
              <a:rPr lang="de-AT" sz="1800" b="1" dirty="0" smtClean="0"/>
              <a:t>Oeconomici</a:t>
            </a:r>
            <a:r>
              <a:rPr lang="de-AT" sz="1800" b="1" dirty="0" smtClean="0"/>
              <a:t> verhalten würden:</a:t>
            </a:r>
            <a:endParaRPr lang="de-AT" sz="2000" b="1" dirty="0" smtClean="0"/>
          </a:p>
        </p:txBody>
      </p:sp>
      <p:grpSp>
        <p:nvGrpSpPr>
          <p:cNvPr id="2" name="Gruppieren 4"/>
          <p:cNvGrpSpPr>
            <a:grpSpLocks/>
          </p:cNvGrpSpPr>
          <p:nvPr/>
        </p:nvGrpSpPr>
        <p:grpSpPr bwMode="auto">
          <a:xfrm>
            <a:off x="4395788" y="2532063"/>
            <a:ext cx="1552575" cy="3406775"/>
            <a:chOff x="3714731" y="1500174"/>
            <a:chExt cx="1552204" cy="3406784"/>
          </a:xfrm>
        </p:grpSpPr>
        <p:sp>
          <p:nvSpPr>
            <p:cNvPr id="6" name="Ellipse 5"/>
            <p:cNvSpPr/>
            <p:nvPr/>
          </p:nvSpPr>
          <p:spPr bwMode="auto">
            <a:xfrm>
              <a:off x="3835352" y="2843203"/>
              <a:ext cx="403129" cy="40322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7" name="Rechteck 6"/>
            <p:cNvSpPr/>
            <p:nvPr/>
          </p:nvSpPr>
          <p:spPr bwMode="auto">
            <a:xfrm>
              <a:off x="3876617" y="3309929"/>
              <a:ext cx="320598" cy="8048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nvGrpSpPr>
            <p:cNvPr id="3" name="Gruppieren 77"/>
            <p:cNvGrpSpPr/>
            <p:nvPr/>
          </p:nvGrpSpPr>
          <p:grpSpPr bwMode="auto">
            <a:xfrm>
              <a:off x="3714731" y="3127639"/>
              <a:ext cx="644160" cy="800429"/>
              <a:chOff x="2627140" y="1714488"/>
              <a:chExt cx="571903" cy="710142"/>
            </a:xfrm>
            <a:solidFill>
              <a:schemeClr val="tx1"/>
            </a:solidFill>
          </p:grpSpPr>
          <p:sp>
            <p:nvSpPr>
              <p:cNvPr id="15" name="Rechteck 14"/>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6" name="Rechteck 15"/>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nvGrpSpPr>
            <p:cNvPr id="4" name="Gruppieren 12"/>
            <p:cNvGrpSpPr>
              <a:grpSpLocks/>
            </p:cNvGrpSpPr>
            <p:nvPr/>
          </p:nvGrpSpPr>
          <p:grpSpPr bwMode="auto">
            <a:xfrm>
              <a:off x="3778607" y="3988822"/>
              <a:ext cx="520484" cy="918136"/>
              <a:chOff x="3511922" y="3750856"/>
              <a:chExt cx="750385" cy="1323682"/>
            </a:xfrm>
          </p:grpSpPr>
          <p:sp>
            <p:nvSpPr>
              <p:cNvPr id="13" name="Rechteck 8"/>
              <p:cNvSpPr/>
              <p:nvPr/>
            </p:nvSpPr>
            <p:spPr bwMode="auto">
              <a:xfrm rot="20700000">
                <a:off x="4012465" y="3751662"/>
                <a:ext cx="249411" cy="13205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4" name="Rechteck 9"/>
              <p:cNvSpPr/>
              <p:nvPr/>
            </p:nvSpPr>
            <p:spPr bwMode="auto">
              <a:xfrm rot="900000">
                <a:off x="3511358" y="3753950"/>
                <a:ext cx="247122" cy="132058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sp>
          <p:nvSpPr>
            <p:cNvPr id="10" name="Wolkenförmige Legende 9"/>
            <p:cNvSpPr/>
            <p:nvPr/>
          </p:nvSpPr>
          <p:spPr>
            <a:xfrm rot="172422">
              <a:off x="3928992" y="1500174"/>
              <a:ext cx="1337943" cy="990603"/>
            </a:xfrm>
            <a:prstGeom prst="cloudCallout">
              <a:avLst>
                <a:gd name="adj1" fmla="val -35874"/>
                <a:gd name="adj2" fmla="val 8261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1" name="Rechteck 10"/>
            <p:cNvSpPr/>
            <p:nvPr/>
          </p:nvSpPr>
          <p:spPr>
            <a:xfrm rot="19068589">
              <a:off x="4870155" y="2016112"/>
              <a:ext cx="285682" cy="17462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0288" name="Textfeld 11"/>
            <p:cNvSpPr txBox="1">
              <a:spLocks noChangeArrowheads="1"/>
            </p:cNvSpPr>
            <p:nvPr/>
          </p:nvSpPr>
          <p:spPr bwMode="auto">
            <a:xfrm>
              <a:off x="4095639" y="1579549"/>
              <a:ext cx="954254" cy="707888"/>
            </a:xfrm>
            <a:prstGeom prst="rect">
              <a:avLst/>
            </a:prstGeom>
            <a:noFill/>
            <a:ln w="9525">
              <a:noFill/>
              <a:miter lim="800000"/>
              <a:headEnd/>
              <a:tailEnd/>
            </a:ln>
          </p:spPr>
          <p:txBody>
            <a:bodyPr wrap="none">
              <a:spAutoFit/>
            </a:bodyPr>
            <a:lstStyle/>
            <a:p>
              <a:pPr eaLnBrk="1" hangingPunct="1"/>
              <a:r>
                <a:rPr lang="de-AT" sz="4000" b="1" dirty="0">
                  <a:latin typeface="Times New Roman" pitchFamily="18" charset="0"/>
                </a:rPr>
                <a:t>$$$</a:t>
              </a:r>
            </a:p>
          </p:txBody>
        </p:sp>
      </p:grpSp>
      <p:grpSp>
        <p:nvGrpSpPr>
          <p:cNvPr id="5" name="Gruppieren 56"/>
          <p:cNvGrpSpPr>
            <a:grpSpLocks/>
          </p:cNvGrpSpPr>
          <p:nvPr/>
        </p:nvGrpSpPr>
        <p:grpSpPr bwMode="auto">
          <a:xfrm>
            <a:off x="657225" y="3878263"/>
            <a:ext cx="1774825" cy="2417762"/>
            <a:chOff x="656561" y="3703580"/>
            <a:chExt cx="1774868" cy="2417892"/>
          </a:xfrm>
        </p:grpSpPr>
        <p:grpSp>
          <p:nvGrpSpPr>
            <p:cNvPr id="8" name="Gruppieren 28"/>
            <p:cNvGrpSpPr>
              <a:grpSpLocks/>
            </p:cNvGrpSpPr>
            <p:nvPr/>
          </p:nvGrpSpPr>
          <p:grpSpPr bwMode="auto">
            <a:xfrm>
              <a:off x="1211338" y="3703580"/>
              <a:ext cx="644160" cy="2063824"/>
              <a:chOff x="5714999" y="3200324"/>
              <a:chExt cx="644160" cy="2063824"/>
            </a:xfrm>
          </p:grpSpPr>
          <p:sp>
            <p:nvSpPr>
              <p:cNvPr id="18" name="Ellipse 17"/>
              <p:cNvSpPr/>
              <p:nvPr/>
            </p:nvSpPr>
            <p:spPr bwMode="auto">
              <a:xfrm>
                <a:off x="5834926" y="3200324"/>
                <a:ext cx="403235" cy="403247"/>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19" name="Rechteck 18"/>
              <p:cNvSpPr/>
              <p:nvPr/>
            </p:nvSpPr>
            <p:spPr bwMode="auto">
              <a:xfrm>
                <a:off x="5876202" y="3667074"/>
                <a:ext cx="320683" cy="80490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nvGrpSpPr>
              <p:cNvPr id="9" name="Gruppieren 77"/>
              <p:cNvGrpSpPr/>
              <p:nvPr/>
            </p:nvGrpSpPr>
            <p:grpSpPr bwMode="auto">
              <a:xfrm>
                <a:off x="5714999" y="3484829"/>
                <a:ext cx="644160" cy="800429"/>
                <a:chOff x="2627140" y="1714488"/>
                <a:chExt cx="571903" cy="710142"/>
              </a:xfrm>
              <a:solidFill>
                <a:schemeClr val="tx1"/>
              </a:solidFill>
            </p:grpSpPr>
            <p:sp>
              <p:nvSpPr>
                <p:cNvPr id="27" name="Rechteck 26"/>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28" name="Rechteck 27"/>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nvGrpSpPr>
              <p:cNvPr id="12" name="Gruppieren 12"/>
              <p:cNvGrpSpPr>
                <a:grpSpLocks/>
              </p:cNvGrpSpPr>
              <p:nvPr/>
            </p:nvGrpSpPr>
            <p:grpSpPr bwMode="auto">
              <a:xfrm>
                <a:off x="5778875" y="4346012"/>
                <a:ext cx="520484" cy="918136"/>
                <a:chOff x="3511922" y="3750856"/>
                <a:chExt cx="750385" cy="1323682"/>
              </a:xfrm>
            </p:grpSpPr>
            <p:sp>
              <p:nvSpPr>
                <p:cNvPr id="25" name="Rechteck 8"/>
                <p:cNvSpPr/>
                <p:nvPr/>
              </p:nvSpPr>
              <p:spPr bwMode="auto">
                <a:xfrm rot="20700000">
                  <a:off x="3961222" y="3751648"/>
                  <a:ext cx="249476" cy="13206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26" name="Rechteck 9"/>
                <p:cNvSpPr/>
                <p:nvPr/>
              </p:nvSpPr>
              <p:spPr bwMode="auto">
                <a:xfrm rot="900000">
                  <a:off x="3459983" y="3753936"/>
                  <a:ext cx="249475" cy="13206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sp>
          <p:nvSpPr>
            <p:cNvPr id="10275" name="Textfeld 30"/>
            <p:cNvSpPr txBox="1">
              <a:spLocks noChangeArrowheads="1"/>
            </p:cNvSpPr>
            <p:nvPr/>
          </p:nvSpPr>
          <p:spPr bwMode="auto">
            <a:xfrm>
              <a:off x="656561" y="5721350"/>
              <a:ext cx="1774868" cy="400122"/>
            </a:xfrm>
            <a:prstGeom prst="rect">
              <a:avLst/>
            </a:prstGeom>
            <a:noFill/>
            <a:ln w="9525">
              <a:noFill/>
              <a:miter lim="800000"/>
              <a:headEnd/>
              <a:tailEnd/>
            </a:ln>
          </p:spPr>
          <p:txBody>
            <a:bodyPr wrap="none">
              <a:spAutoFit/>
            </a:bodyPr>
            <a:lstStyle/>
            <a:p>
              <a:pPr algn="ctr" eaLnBrk="1" hangingPunct="1"/>
              <a:r>
                <a:rPr lang="de-AT" b="1" dirty="0">
                  <a:latin typeface="Calibri" pitchFamily="34" charset="0"/>
                </a:rPr>
                <a:t>die Lehrperson</a:t>
              </a:r>
            </a:p>
          </p:txBody>
        </p:sp>
      </p:grpSp>
      <p:sp>
        <p:nvSpPr>
          <p:cNvPr id="33" name="Textfeld 32"/>
          <p:cNvSpPr txBox="1"/>
          <p:nvPr/>
        </p:nvSpPr>
        <p:spPr>
          <a:xfrm>
            <a:off x="0" y="6604000"/>
            <a:ext cx="4433888" cy="254000"/>
          </a:xfrm>
          <a:prstGeom prst="rect">
            <a:avLst/>
          </a:prstGeom>
          <a:noFill/>
        </p:spPr>
        <p:txBody>
          <a:bodyPr wrap="none">
            <a:spAutoFit/>
          </a:bodyPr>
          <a:lstStyle/>
          <a:p>
            <a:pPr eaLnBrk="1" fontAlgn="auto" hangingPunct="1">
              <a:spcBef>
                <a:spcPts val="0"/>
              </a:spcBef>
              <a:spcAft>
                <a:spcPts val="0"/>
              </a:spcAft>
              <a:tabLst>
                <a:tab pos="542925" algn="l"/>
              </a:tabLst>
              <a:defRPr/>
            </a:pPr>
            <a:r>
              <a:rPr lang="de-AT" sz="1050" dirty="0">
                <a:latin typeface="+mn-lt"/>
              </a:rPr>
              <a:t>Quellen: 	 </a:t>
            </a:r>
            <a:r>
              <a:rPr lang="de-AT" sz="1050" dirty="0">
                <a:latin typeface="+mn-lt"/>
                <a:hlinkClick r:id="rId2"/>
              </a:rPr>
              <a:t>http://www.luk-korbmacher.de/Schule/Wissen/uchatius.htm</a:t>
            </a:r>
            <a:endParaRPr lang="de-AT" sz="1050" dirty="0">
              <a:latin typeface="+mn-lt"/>
            </a:endParaRPr>
          </a:p>
        </p:txBody>
      </p:sp>
      <p:sp>
        <p:nvSpPr>
          <p:cNvPr id="44" name="Pfeil nach rechts 43"/>
          <p:cNvSpPr/>
          <p:nvPr/>
        </p:nvSpPr>
        <p:spPr bwMode="auto">
          <a:xfrm>
            <a:off x="2195513" y="4941888"/>
            <a:ext cx="1714500" cy="565150"/>
          </a:xfrm>
          <a:prstGeom prst="rightArrow">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46" name="Abgerundete rechteckige Legende 45"/>
          <p:cNvSpPr>
            <a:spLocks noChangeArrowheads="1"/>
          </p:cNvSpPr>
          <p:nvPr/>
        </p:nvSpPr>
        <p:spPr bwMode="auto">
          <a:xfrm>
            <a:off x="323850" y="1989138"/>
            <a:ext cx="3312046" cy="1583878"/>
          </a:xfrm>
          <a:prstGeom prst="wedgeRoundRectCallout">
            <a:avLst>
              <a:gd name="adj1" fmla="val -15227"/>
              <a:gd name="adj2" fmla="val 68223"/>
              <a:gd name="adj3" fmla="val 16667"/>
            </a:avLst>
          </a:prstGeom>
          <a:solidFill>
            <a:srgbClr val="92D050">
              <a:alpha val="31000"/>
            </a:srgbClr>
          </a:solidFill>
          <a:ln w="25400" algn="ctr">
            <a:solidFill>
              <a:schemeClr val="tx1"/>
            </a:solidFill>
            <a:miter lim="800000"/>
            <a:headEnd/>
            <a:tailEnd/>
          </a:ln>
        </p:spPr>
        <p:txBody>
          <a:bodyPr anchor="ctr"/>
          <a:lstStyle/>
          <a:p>
            <a:pPr algn="ctr">
              <a:defRPr/>
            </a:pPr>
            <a:r>
              <a:rPr lang="de-AT" b="1" dirty="0" smtClean="0"/>
              <a:t>SchülerIn</a:t>
            </a:r>
            <a:r>
              <a:rPr lang="de-AT" b="1" dirty="0" smtClean="0"/>
              <a:t> aus der Gruppe A, </a:t>
            </a:r>
            <a:r>
              <a:rPr lang="de-AT" dirty="0" smtClean="0"/>
              <a:t>hier hast Du 10 Bonbons und</a:t>
            </a:r>
          </a:p>
          <a:p>
            <a:pPr algn="ctr">
              <a:defRPr/>
            </a:pPr>
            <a:r>
              <a:rPr lang="de-AT" dirty="0" smtClean="0"/>
              <a:t>teile diese</a:t>
            </a:r>
          </a:p>
          <a:p>
            <a:pPr algn="ctr">
              <a:defRPr/>
            </a:pPr>
            <a:r>
              <a:rPr lang="de-AT" dirty="0" smtClean="0"/>
              <a:t>nach Belieben zwischen Dir und Deinem Partner auf!</a:t>
            </a:r>
          </a:p>
          <a:p>
            <a:pPr algn="ctr" eaLnBrk="1" fontAlgn="auto" hangingPunct="1">
              <a:spcBef>
                <a:spcPts val="0"/>
              </a:spcBef>
              <a:spcAft>
                <a:spcPts val="0"/>
              </a:spcAft>
              <a:defRPr/>
            </a:pPr>
            <a:endParaRPr lang="de-AT" dirty="0">
              <a:latin typeface="+mn-lt"/>
            </a:endParaRPr>
          </a:p>
        </p:txBody>
      </p:sp>
      <p:grpSp>
        <p:nvGrpSpPr>
          <p:cNvPr id="17" name="Gruppieren 58"/>
          <p:cNvGrpSpPr>
            <a:grpSpLocks/>
          </p:cNvGrpSpPr>
          <p:nvPr/>
        </p:nvGrpSpPr>
        <p:grpSpPr bwMode="auto">
          <a:xfrm>
            <a:off x="6794984" y="3878264"/>
            <a:ext cx="1508746" cy="2941143"/>
            <a:chOff x="6794199" y="3703580"/>
            <a:chExt cx="1510190" cy="2941078"/>
          </a:xfrm>
        </p:grpSpPr>
        <p:grpSp>
          <p:nvGrpSpPr>
            <p:cNvPr id="20" name="Gruppieren 46"/>
            <p:cNvGrpSpPr>
              <a:grpSpLocks/>
            </p:cNvGrpSpPr>
            <p:nvPr/>
          </p:nvGrpSpPr>
          <p:grpSpPr bwMode="auto">
            <a:xfrm>
              <a:off x="7215846" y="3703580"/>
              <a:ext cx="644160" cy="2063824"/>
              <a:chOff x="5714999" y="3200324"/>
              <a:chExt cx="644160" cy="2063824"/>
            </a:xfrm>
          </p:grpSpPr>
          <p:sp>
            <p:nvSpPr>
              <p:cNvPr id="48" name="Ellipse 47"/>
              <p:cNvSpPr/>
              <p:nvPr/>
            </p:nvSpPr>
            <p:spPr bwMode="auto">
              <a:xfrm>
                <a:off x="5836317" y="3200324"/>
                <a:ext cx="402022" cy="40321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49" name="Rechteck 48"/>
              <p:cNvSpPr/>
              <p:nvPr/>
            </p:nvSpPr>
            <p:spPr bwMode="auto">
              <a:xfrm>
                <a:off x="5876043" y="3667039"/>
                <a:ext cx="322570" cy="8048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nvGrpSpPr>
              <p:cNvPr id="21" name="Gruppieren 77"/>
              <p:cNvGrpSpPr/>
              <p:nvPr/>
            </p:nvGrpSpPr>
            <p:grpSpPr bwMode="auto">
              <a:xfrm>
                <a:off x="5714999" y="3484829"/>
                <a:ext cx="644160" cy="800429"/>
                <a:chOff x="2627140" y="1714488"/>
                <a:chExt cx="571903" cy="710142"/>
              </a:xfrm>
              <a:solidFill>
                <a:schemeClr val="tx1"/>
              </a:solidFill>
            </p:grpSpPr>
            <p:sp>
              <p:nvSpPr>
                <p:cNvPr id="54" name="Rechteck 53"/>
                <p:cNvSpPr/>
                <p:nvPr/>
              </p:nvSpPr>
              <p:spPr>
                <a:xfrm rot="19556810">
                  <a:off x="3068029" y="1714488"/>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55" name="Rechteck 54"/>
                <p:cNvSpPr/>
                <p:nvPr/>
              </p:nvSpPr>
              <p:spPr>
                <a:xfrm rot="2192549">
                  <a:off x="2627140" y="1720997"/>
                  <a:ext cx="131014" cy="7036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nvGrpSpPr>
              <p:cNvPr id="22" name="Gruppieren 12"/>
              <p:cNvGrpSpPr>
                <a:grpSpLocks/>
              </p:cNvGrpSpPr>
              <p:nvPr/>
            </p:nvGrpSpPr>
            <p:grpSpPr bwMode="auto">
              <a:xfrm>
                <a:off x="5778875" y="4346012"/>
                <a:ext cx="520484" cy="918136"/>
                <a:chOff x="3511922" y="3750856"/>
                <a:chExt cx="750385" cy="1323682"/>
              </a:xfrm>
            </p:grpSpPr>
            <p:sp>
              <p:nvSpPr>
                <p:cNvPr id="52" name="Rechteck 8"/>
                <p:cNvSpPr/>
                <p:nvPr/>
              </p:nvSpPr>
              <p:spPr bwMode="auto">
                <a:xfrm rot="20700000">
                  <a:off x="4011680" y="3751522"/>
                  <a:ext cx="249709" cy="132055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sp>
              <p:nvSpPr>
                <p:cNvPr id="53" name="Rechteck 9"/>
                <p:cNvSpPr/>
                <p:nvPr/>
              </p:nvSpPr>
              <p:spPr bwMode="auto">
                <a:xfrm rot="900000">
                  <a:off x="3512264" y="3753810"/>
                  <a:ext cx="249709" cy="132055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de-AT" sz="1800" dirty="0"/>
                </a:p>
              </p:txBody>
            </p:sp>
          </p:grpSp>
        </p:grpSp>
        <p:sp>
          <p:nvSpPr>
            <p:cNvPr id="10267" name="Textfeld 55"/>
            <p:cNvSpPr txBox="1">
              <a:spLocks noChangeArrowheads="1"/>
            </p:cNvSpPr>
            <p:nvPr/>
          </p:nvSpPr>
          <p:spPr bwMode="auto">
            <a:xfrm>
              <a:off x="6794199" y="5721348"/>
              <a:ext cx="1510190" cy="923310"/>
            </a:xfrm>
            <a:prstGeom prst="rect">
              <a:avLst/>
            </a:prstGeom>
            <a:noFill/>
            <a:ln w="9525">
              <a:noFill/>
              <a:miter lim="800000"/>
              <a:headEnd/>
              <a:tailEnd/>
            </a:ln>
          </p:spPr>
          <p:txBody>
            <a:bodyPr wrap="none">
              <a:spAutoFit/>
            </a:bodyPr>
            <a:lstStyle/>
            <a:p>
              <a:pPr algn="ctr"/>
              <a:r>
                <a:rPr lang="de-AT" b="1" dirty="0" smtClean="0">
                  <a:latin typeface="Calibri" pitchFamily="34" charset="0"/>
                </a:rPr>
                <a:t>SchülerIn</a:t>
              </a:r>
              <a:r>
                <a:rPr lang="de-AT" b="1" dirty="0" smtClean="0">
                  <a:latin typeface="Calibri" pitchFamily="34" charset="0"/>
                </a:rPr>
                <a:t> aus </a:t>
              </a:r>
            </a:p>
            <a:p>
              <a:pPr algn="ctr"/>
              <a:r>
                <a:rPr lang="de-AT" b="1" dirty="0" smtClean="0">
                  <a:latin typeface="Calibri" pitchFamily="34" charset="0"/>
                </a:rPr>
                <a:t>der Gruppe B</a:t>
              </a:r>
            </a:p>
            <a:p>
              <a:pPr algn="ctr" eaLnBrk="1" hangingPunct="1"/>
              <a:endParaRPr lang="de-AT" b="1" dirty="0">
                <a:latin typeface="Calibri" pitchFamily="34" charset="0"/>
              </a:endParaRPr>
            </a:p>
          </p:txBody>
        </p:sp>
      </p:grpSp>
      <p:sp>
        <p:nvSpPr>
          <p:cNvPr id="31753" name="Textfeld 160"/>
          <p:cNvSpPr txBox="1">
            <a:spLocks noChangeArrowheads="1"/>
          </p:cNvSpPr>
          <p:nvPr/>
        </p:nvSpPr>
        <p:spPr bwMode="auto">
          <a:xfrm>
            <a:off x="3203848" y="5934670"/>
            <a:ext cx="3036888" cy="923330"/>
          </a:xfrm>
          <a:prstGeom prst="rect">
            <a:avLst/>
          </a:prstGeom>
          <a:noFill/>
          <a:ln w="9525">
            <a:noFill/>
            <a:miter lim="800000"/>
            <a:headEnd/>
            <a:tailEnd/>
          </a:ln>
        </p:spPr>
        <p:txBody>
          <a:bodyPr>
            <a:spAutoFit/>
          </a:bodyPr>
          <a:lstStyle/>
          <a:p>
            <a:pPr algn="ctr"/>
            <a:r>
              <a:rPr lang="de-AT" b="1" dirty="0" smtClean="0">
                <a:latin typeface="Calibri" pitchFamily="34" charset="0"/>
              </a:rPr>
              <a:t>SchülerIn</a:t>
            </a:r>
            <a:r>
              <a:rPr lang="de-AT" b="1" dirty="0" smtClean="0">
                <a:latin typeface="Calibri" pitchFamily="34" charset="0"/>
              </a:rPr>
              <a:t> aus </a:t>
            </a:r>
          </a:p>
          <a:p>
            <a:pPr algn="ctr"/>
            <a:r>
              <a:rPr lang="de-AT" b="1" dirty="0" smtClean="0">
                <a:latin typeface="Calibri" pitchFamily="34" charset="0"/>
              </a:rPr>
              <a:t>der Gruppe A</a:t>
            </a:r>
          </a:p>
          <a:p>
            <a:pPr algn="ctr" eaLnBrk="1" hangingPunct="1"/>
            <a:endParaRPr lang="de-AT" b="1" dirty="0">
              <a:latin typeface="Calibri" pitchFamily="34" charset="0"/>
            </a:endParaRPr>
          </a:p>
        </p:txBody>
      </p:sp>
      <p:sp>
        <p:nvSpPr>
          <p:cNvPr id="57" name="Wolke 56"/>
          <p:cNvSpPr/>
          <p:nvPr/>
        </p:nvSpPr>
        <p:spPr bwMode="black">
          <a:xfrm>
            <a:off x="4356100" y="1196975"/>
            <a:ext cx="4319588" cy="1406525"/>
          </a:xfrm>
          <a:prstGeom prst="cloud">
            <a:avLst/>
          </a:prstGeom>
          <a:solidFill>
            <a:schemeClr val="accent1"/>
          </a:solidFill>
          <a:ln w="9525" algn="ctr">
            <a:solidFill>
              <a:schemeClr val="tx1"/>
            </a:solidFill>
            <a:miter lim="800000"/>
            <a:headEnd/>
            <a:tailEnd/>
          </a:ln>
        </p:spPr>
        <p:txBody>
          <a:bodyPr lIns="92075" tIns="46038" rIns="92075" bIns="46038" anchor="ctr">
            <a:spAutoFit/>
          </a:bodyPr>
          <a:lstStyle/>
          <a:p>
            <a:pPr algn="ctr">
              <a:defRPr/>
            </a:pPr>
            <a:r>
              <a:rPr lang="de-AT" sz="1800" b="1" dirty="0"/>
              <a:t>Eigene Nutzenmaximierung im Vordergrund!</a:t>
            </a:r>
          </a:p>
        </p:txBody>
      </p:sp>
      <p:sp>
        <p:nvSpPr>
          <p:cNvPr id="31755" name="Abgerundete rechteckige Legende 57"/>
          <p:cNvSpPr>
            <a:spLocks noChangeArrowheads="1"/>
          </p:cNvSpPr>
          <p:nvPr/>
        </p:nvSpPr>
        <p:spPr bwMode="black">
          <a:xfrm>
            <a:off x="5219700" y="3773488"/>
            <a:ext cx="1800225" cy="715962"/>
          </a:xfrm>
          <a:prstGeom prst="wedgeRoundRectCallout">
            <a:avLst>
              <a:gd name="adj1" fmla="val -64801"/>
              <a:gd name="adj2" fmla="val -12745"/>
              <a:gd name="adj3" fmla="val 16667"/>
            </a:avLst>
          </a:prstGeom>
          <a:solidFill>
            <a:srgbClr val="FFFF66"/>
          </a:solidFill>
          <a:ln w="9525" algn="ctr">
            <a:solidFill>
              <a:schemeClr val="tx1"/>
            </a:solidFill>
            <a:miter lim="800000"/>
            <a:headEnd/>
            <a:tailEnd/>
          </a:ln>
        </p:spPr>
        <p:txBody>
          <a:bodyPr lIns="92075" tIns="46038" rIns="92075" bIns="46038" anchor="ctr">
            <a:spAutoFit/>
          </a:bodyPr>
          <a:lstStyle/>
          <a:p>
            <a:pPr algn="ctr"/>
            <a:r>
              <a:rPr lang="de-AT" sz="1800" b="1" dirty="0"/>
              <a:t>Ich gebe Dir  </a:t>
            </a:r>
            <a:br>
              <a:rPr lang="de-AT" sz="1800" b="1" dirty="0"/>
            </a:br>
            <a:r>
              <a:rPr lang="de-AT" sz="1800" b="1" dirty="0"/>
              <a:t>1 Bonbon!</a:t>
            </a:r>
          </a:p>
        </p:txBody>
      </p:sp>
      <p:sp>
        <p:nvSpPr>
          <p:cNvPr id="64" name="Wolkenförmige Legende 63"/>
          <p:cNvSpPr/>
          <p:nvPr/>
        </p:nvSpPr>
        <p:spPr bwMode="black">
          <a:xfrm>
            <a:off x="7235825" y="2133600"/>
            <a:ext cx="1908175" cy="1735138"/>
          </a:xfrm>
          <a:prstGeom prst="cloudCallout">
            <a:avLst/>
          </a:prstGeom>
          <a:solidFill>
            <a:schemeClr val="accent5">
              <a:alpha val="53000"/>
            </a:schemeClr>
          </a:solidFill>
          <a:ln w="9525" algn="ctr">
            <a:solidFill>
              <a:schemeClr val="accent1">
                <a:lumMod val="50000"/>
              </a:schemeClr>
            </a:solidFill>
            <a:miter lim="800000"/>
            <a:headEnd/>
            <a:tailEnd/>
          </a:ln>
        </p:spPr>
        <p:txBody>
          <a:bodyPr lIns="92075" tIns="46038" rIns="92075" bIns="46038" anchor="ctr">
            <a:spAutoFit/>
          </a:bodyPr>
          <a:lstStyle/>
          <a:p>
            <a:pPr algn="ctr">
              <a:defRPr/>
            </a:pPr>
            <a:r>
              <a:rPr lang="de-AT" sz="1600" b="1" dirty="0"/>
              <a:t>Ein Bonbon ist besser als keines</a:t>
            </a:r>
            <a:r>
              <a:rPr lang="de-AT" b="1" dirty="0"/>
              <a:t>. </a:t>
            </a:r>
          </a:p>
        </p:txBody>
      </p:sp>
      <p:sp>
        <p:nvSpPr>
          <p:cNvPr id="31757" name="Abgerundete rechteckige Legende 58"/>
          <p:cNvSpPr>
            <a:spLocks noChangeArrowheads="1"/>
          </p:cNvSpPr>
          <p:nvPr/>
        </p:nvSpPr>
        <p:spPr bwMode="black">
          <a:xfrm>
            <a:off x="6084888" y="3213100"/>
            <a:ext cx="1295400" cy="409575"/>
          </a:xfrm>
          <a:prstGeom prst="wedgeRoundRectCallout">
            <a:avLst>
              <a:gd name="adj1" fmla="val 37685"/>
              <a:gd name="adj2" fmla="val 115000"/>
              <a:gd name="adj3" fmla="val 16667"/>
            </a:avLst>
          </a:prstGeom>
          <a:solidFill>
            <a:srgbClr val="FFC000"/>
          </a:solidFill>
          <a:ln w="9525" algn="ctr">
            <a:solidFill>
              <a:schemeClr val="tx1"/>
            </a:solidFill>
            <a:miter lim="800000"/>
            <a:headEnd/>
            <a:tailEnd/>
          </a:ln>
        </p:spPr>
        <p:txBody>
          <a:bodyPr lIns="92075" tIns="46038" rIns="92075" bIns="46038" anchor="ctr">
            <a:spAutoFit/>
          </a:bodyPr>
          <a:lstStyle/>
          <a:p>
            <a:pPr algn="ctr"/>
            <a:r>
              <a:rPr lang="de-AT" sz="1800" b="1" dirty="0"/>
              <a:t>O.K.</a:t>
            </a:r>
          </a:p>
        </p:txBody>
      </p:sp>
      <p:sp>
        <p:nvSpPr>
          <p:cNvPr id="31758" name="Gleichschenkliges Dreieck 44"/>
          <p:cNvSpPr>
            <a:spLocks noChangeArrowheads="1"/>
          </p:cNvSpPr>
          <p:nvPr/>
        </p:nvSpPr>
        <p:spPr bwMode="black">
          <a:xfrm>
            <a:off x="4284663" y="4652963"/>
            <a:ext cx="863600" cy="796925"/>
          </a:xfrm>
          <a:prstGeom prst="triangle">
            <a:avLst>
              <a:gd name="adj" fmla="val 50000"/>
            </a:avLst>
          </a:prstGeom>
          <a:solidFill>
            <a:schemeClr val="tx1"/>
          </a:solidFill>
          <a:ln w="9525" algn="ctr">
            <a:solidFill>
              <a:schemeClr val="tx1"/>
            </a:solidFill>
            <a:miter lim="800000"/>
            <a:headEnd/>
            <a:tailEnd/>
          </a:ln>
        </p:spPr>
        <p:txBody>
          <a:bodyPr lIns="92075" tIns="46038" rIns="92075" bIns="46038" anchor="ctr">
            <a:spAutoFit/>
          </a:bodyPr>
          <a:lstStyle/>
          <a:p>
            <a:pPr algn="ctr"/>
            <a:endParaRPr lang="de-AT" dirty="0"/>
          </a:p>
        </p:txBody>
      </p:sp>
      <p:pic>
        <p:nvPicPr>
          <p:cNvPr id="10280" name="Picture 40"/>
          <p:cNvPicPr>
            <a:picLocks noChangeAspect="1" noChangeArrowheads="1"/>
          </p:cNvPicPr>
          <p:nvPr/>
        </p:nvPicPr>
        <p:blipFill>
          <a:blip r:embed="rId3" cstate="print"/>
          <a:srcRect/>
          <a:stretch>
            <a:fillRect/>
          </a:stretch>
        </p:blipFill>
        <p:spPr bwMode="auto">
          <a:xfrm>
            <a:off x="5292725" y="4508500"/>
            <a:ext cx="682625" cy="577850"/>
          </a:xfrm>
          <a:prstGeom prst="rect">
            <a:avLst/>
          </a:prstGeom>
          <a:noFill/>
          <a:ln w="9525" algn="ctr">
            <a:noFill/>
            <a:miter lim="800000"/>
            <a:headEnd/>
            <a:tailEnd/>
          </a:ln>
        </p:spPr>
      </p:pic>
      <p:pic>
        <p:nvPicPr>
          <p:cNvPr id="10256" name="Picture 6"/>
          <p:cNvPicPr>
            <a:picLocks noChangeAspect="1" noChangeArrowheads="1"/>
          </p:cNvPicPr>
          <p:nvPr/>
        </p:nvPicPr>
        <p:blipFill>
          <a:blip r:embed="rId4" cstate="print"/>
          <a:srcRect/>
          <a:stretch>
            <a:fillRect/>
          </a:stretch>
        </p:blipFill>
        <p:spPr bwMode="auto">
          <a:xfrm>
            <a:off x="0" y="1535113"/>
            <a:ext cx="468313" cy="393700"/>
          </a:xfrm>
          <a:prstGeom prst="rect">
            <a:avLst/>
          </a:prstGeom>
          <a:noFill/>
          <a:ln w="9525" algn="ctr">
            <a:noFill/>
            <a:miter lim="800000"/>
            <a:headEnd/>
            <a:tailEnd/>
          </a:ln>
        </p:spPr>
      </p:pic>
      <p:pic>
        <p:nvPicPr>
          <p:cNvPr id="10257" name="Picture 6"/>
          <p:cNvPicPr>
            <a:picLocks noChangeAspect="1" noChangeArrowheads="1"/>
          </p:cNvPicPr>
          <p:nvPr/>
        </p:nvPicPr>
        <p:blipFill>
          <a:blip r:embed="rId5" cstate="print"/>
          <a:srcRect/>
          <a:stretch>
            <a:fillRect/>
          </a:stretch>
        </p:blipFill>
        <p:spPr bwMode="auto">
          <a:xfrm>
            <a:off x="468313" y="1557338"/>
            <a:ext cx="431800" cy="363537"/>
          </a:xfrm>
          <a:prstGeom prst="rect">
            <a:avLst/>
          </a:prstGeom>
          <a:noFill/>
          <a:ln w="9525" algn="ctr">
            <a:noFill/>
            <a:miter lim="800000"/>
            <a:headEnd/>
            <a:tailEnd/>
          </a:ln>
        </p:spPr>
      </p:pic>
      <p:pic>
        <p:nvPicPr>
          <p:cNvPr id="10258" name="Picture 6"/>
          <p:cNvPicPr>
            <a:picLocks noChangeAspect="1" noChangeArrowheads="1"/>
          </p:cNvPicPr>
          <p:nvPr/>
        </p:nvPicPr>
        <p:blipFill>
          <a:blip r:embed="rId6" cstate="print"/>
          <a:srcRect/>
          <a:stretch>
            <a:fillRect/>
          </a:stretch>
        </p:blipFill>
        <p:spPr bwMode="auto">
          <a:xfrm>
            <a:off x="900113" y="1557338"/>
            <a:ext cx="466725" cy="393700"/>
          </a:xfrm>
          <a:prstGeom prst="rect">
            <a:avLst/>
          </a:prstGeom>
          <a:noFill/>
          <a:ln w="9525" algn="ctr">
            <a:noFill/>
            <a:miter lim="800000"/>
            <a:headEnd/>
            <a:tailEnd/>
          </a:ln>
        </p:spPr>
      </p:pic>
      <p:pic>
        <p:nvPicPr>
          <p:cNvPr id="10259" name="Picture 6"/>
          <p:cNvPicPr>
            <a:picLocks noChangeAspect="1" noChangeArrowheads="1"/>
          </p:cNvPicPr>
          <p:nvPr/>
        </p:nvPicPr>
        <p:blipFill>
          <a:blip r:embed="rId6" cstate="print"/>
          <a:srcRect/>
          <a:stretch>
            <a:fillRect/>
          </a:stretch>
        </p:blipFill>
        <p:spPr bwMode="auto">
          <a:xfrm>
            <a:off x="1331913" y="1557338"/>
            <a:ext cx="466725" cy="393700"/>
          </a:xfrm>
          <a:prstGeom prst="rect">
            <a:avLst/>
          </a:prstGeom>
          <a:noFill/>
          <a:ln w="9525" algn="ctr">
            <a:noFill/>
            <a:miter lim="800000"/>
            <a:headEnd/>
            <a:tailEnd/>
          </a:ln>
        </p:spPr>
      </p:pic>
      <p:pic>
        <p:nvPicPr>
          <p:cNvPr id="10260" name="Picture 6"/>
          <p:cNvPicPr>
            <a:picLocks noChangeAspect="1" noChangeArrowheads="1"/>
          </p:cNvPicPr>
          <p:nvPr/>
        </p:nvPicPr>
        <p:blipFill>
          <a:blip r:embed="rId4" cstate="print"/>
          <a:srcRect/>
          <a:stretch>
            <a:fillRect/>
          </a:stretch>
        </p:blipFill>
        <p:spPr bwMode="auto">
          <a:xfrm>
            <a:off x="1763713" y="1557338"/>
            <a:ext cx="468312" cy="393700"/>
          </a:xfrm>
          <a:prstGeom prst="rect">
            <a:avLst/>
          </a:prstGeom>
          <a:noFill/>
          <a:ln w="9525" algn="ctr">
            <a:noFill/>
            <a:miter lim="800000"/>
            <a:headEnd/>
            <a:tailEnd/>
          </a:ln>
        </p:spPr>
      </p:pic>
      <p:pic>
        <p:nvPicPr>
          <p:cNvPr id="10261" name="Picture 6"/>
          <p:cNvPicPr>
            <a:picLocks noChangeAspect="1" noChangeArrowheads="1"/>
          </p:cNvPicPr>
          <p:nvPr/>
        </p:nvPicPr>
        <p:blipFill>
          <a:blip r:embed="rId4" cstate="print"/>
          <a:srcRect/>
          <a:stretch>
            <a:fillRect/>
          </a:stretch>
        </p:blipFill>
        <p:spPr bwMode="auto">
          <a:xfrm>
            <a:off x="0" y="1125538"/>
            <a:ext cx="468313" cy="393700"/>
          </a:xfrm>
          <a:prstGeom prst="rect">
            <a:avLst/>
          </a:prstGeom>
          <a:noFill/>
          <a:ln w="9525" algn="ctr">
            <a:noFill/>
            <a:miter lim="800000"/>
            <a:headEnd/>
            <a:tailEnd/>
          </a:ln>
        </p:spPr>
      </p:pic>
      <p:pic>
        <p:nvPicPr>
          <p:cNvPr id="10262" name="Picture 6"/>
          <p:cNvPicPr>
            <a:picLocks noChangeAspect="1" noChangeArrowheads="1"/>
          </p:cNvPicPr>
          <p:nvPr/>
        </p:nvPicPr>
        <p:blipFill>
          <a:blip r:embed="rId6" cstate="print"/>
          <a:srcRect/>
          <a:stretch>
            <a:fillRect/>
          </a:stretch>
        </p:blipFill>
        <p:spPr bwMode="auto">
          <a:xfrm>
            <a:off x="468313" y="1125538"/>
            <a:ext cx="466725" cy="393700"/>
          </a:xfrm>
          <a:prstGeom prst="rect">
            <a:avLst/>
          </a:prstGeom>
          <a:noFill/>
          <a:ln w="9525" algn="ctr">
            <a:noFill/>
            <a:miter lim="800000"/>
            <a:headEnd/>
            <a:tailEnd/>
          </a:ln>
        </p:spPr>
      </p:pic>
      <p:pic>
        <p:nvPicPr>
          <p:cNvPr id="10263" name="Picture 6"/>
          <p:cNvPicPr>
            <a:picLocks noChangeAspect="1" noChangeArrowheads="1"/>
          </p:cNvPicPr>
          <p:nvPr/>
        </p:nvPicPr>
        <p:blipFill>
          <a:blip r:embed="rId6" cstate="print"/>
          <a:srcRect/>
          <a:stretch>
            <a:fillRect/>
          </a:stretch>
        </p:blipFill>
        <p:spPr bwMode="auto">
          <a:xfrm>
            <a:off x="900113" y="1125538"/>
            <a:ext cx="466725" cy="393700"/>
          </a:xfrm>
          <a:prstGeom prst="rect">
            <a:avLst/>
          </a:prstGeom>
          <a:noFill/>
          <a:ln w="9525" algn="ctr">
            <a:noFill/>
            <a:miter lim="800000"/>
            <a:headEnd/>
            <a:tailEnd/>
          </a:ln>
        </p:spPr>
      </p:pic>
      <p:pic>
        <p:nvPicPr>
          <p:cNvPr id="10264" name="Picture 6"/>
          <p:cNvPicPr>
            <a:picLocks noChangeAspect="1" noChangeArrowheads="1"/>
          </p:cNvPicPr>
          <p:nvPr/>
        </p:nvPicPr>
        <p:blipFill>
          <a:blip r:embed="rId6" cstate="print"/>
          <a:srcRect/>
          <a:stretch>
            <a:fillRect/>
          </a:stretch>
        </p:blipFill>
        <p:spPr bwMode="auto">
          <a:xfrm>
            <a:off x="1331913" y="1125538"/>
            <a:ext cx="466725" cy="393700"/>
          </a:xfrm>
          <a:prstGeom prst="rect">
            <a:avLst/>
          </a:prstGeom>
          <a:noFill/>
          <a:ln w="9525" algn="ctr">
            <a:noFill/>
            <a:miter lim="800000"/>
            <a:headEnd/>
            <a:tailEnd/>
          </a:ln>
        </p:spPr>
      </p:pic>
      <p:pic>
        <p:nvPicPr>
          <p:cNvPr id="10265" name="Picture 6"/>
          <p:cNvPicPr>
            <a:picLocks noChangeAspect="1" noChangeArrowheads="1"/>
          </p:cNvPicPr>
          <p:nvPr/>
        </p:nvPicPr>
        <p:blipFill>
          <a:blip r:embed="rId4" cstate="print"/>
          <a:srcRect/>
          <a:stretch>
            <a:fillRect/>
          </a:stretch>
        </p:blipFill>
        <p:spPr bwMode="auto">
          <a:xfrm>
            <a:off x="1763713" y="1125538"/>
            <a:ext cx="468312" cy="393700"/>
          </a:xfrm>
          <a:prstGeom prst="rect">
            <a:avLst/>
          </a:prstGeom>
          <a:noFill/>
          <a:ln w="9525" algn="ctr">
            <a:noFill/>
            <a:miter lim="800000"/>
            <a:headEnd/>
            <a:tailEnd/>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10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blinds(horizontal)">
                                      <p:cBhvr>
                                        <p:cTn id="10" dur="1000"/>
                                        <p:tgtEl>
                                          <p:spTgt spid="4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blinds(horizontal)">
                                      <p:cBhvr>
                                        <p:cTn id="13" dur="1000"/>
                                        <p:tgtEl>
                                          <p:spTgt spid="44"/>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1758"/>
                                        </p:tgtEl>
                                        <p:attrNameLst>
                                          <p:attrName>style.visibility</p:attrName>
                                        </p:attrNameLst>
                                      </p:cBhvr>
                                      <p:to>
                                        <p:strVal val="visible"/>
                                      </p:to>
                                    </p:set>
                                    <p:animEffect transition="in" filter="blinds(horizontal)">
                                      <p:cBhvr>
                                        <p:cTn id="18" dur="1000"/>
                                        <p:tgtEl>
                                          <p:spTgt spid="3175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1755"/>
                                        </p:tgtEl>
                                        <p:attrNameLst>
                                          <p:attrName>style.visibility</p:attrName>
                                        </p:attrNameLst>
                                      </p:cBhvr>
                                      <p:to>
                                        <p:strVal val="visible"/>
                                      </p:to>
                                    </p:set>
                                    <p:animEffect transition="in" filter="blinds(horizontal)">
                                      <p:cBhvr>
                                        <p:cTn id="21" dur="1000"/>
                                        <p:tgtEl>
                                          <p:spTgt spid="31755"/>
                                        </p:tgtEl>
                                      </p:cBhvr>
                                    </p:animEffect>
                                  </p:childTnLst>
                                </p:cTn>
                              </p:par>
                              <p:par>
                                <p:cTn id="22" presetID="3" presetClass="entr" presetSubtype="10" fill="hold" nodeType="withEffect">
                                  <p:stCondLst>
                                    <p:cond delay="0"/>
                                  </p:stCondLst>
                                  <p:childTnLst>
                                    <p:set>
                                      <p:cBhvr>
                                        <p:cTn id="23" dur="1" fill="hold">
                                          <p:stCondLst>
                                            <p:cond delay="0"/>
                                          </p:stCondLst>
                                        </p:cTn>
                                        <p:tgtEl>
                                          <p:spTgt spid="10280"/>
                                        </p:tgtEl>
                                        <p:attrNameLst>
                                          <p:attrName>style.visibility</p:attrName>
                                        </p:attrNameLst>
                                      </p:cBhvr>
                                      <p:to>
                                        <p:strVal val="visible"/>
                                      </p:to>
                                    </p:set>
                                    <p:animEffect transition="in" filter="blinds(horizontal)">
                                      <p:cBhvr>
                                        <p:cTn id="24" dur="1000"/>
                                        <p:tgtEl>
                                          <p:spTgt spid="10280"/>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1753"/>
                                        </p:tgtEl>
                                        <p:attrNameLst>
                                          <p:attrName>style.visibility</p:attrName>
                                        </p:attrNameLst>
                                      </p:cBhvr>
                                      <p:to>
                                        <p:strVal val="visible"/>
                                      </p:to>
                                    </p:set>
                                    <p:animEffect transition="in" filter="blinds(horizontal)">
                                      <p:cBhvr>
                                        <p:cTn id="27" dur="1000"/>
                                        <p:tgtEl>
                                          <p:spTgt spid="31753"/>
                                        </p:tgtEl>
                                      </p:cBhvr>
                                    </p:animEffect>
                                  </p:childTnLst>
                                </p:cTn>
                              </p:par>
                              <p:par>
                                <p:cTn id="28" presetID="3" presetClass="entr" presetSubtype="10" fill="hold"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linds(horizontal)">
                                      <p:cBhvr>
                                        <p:cTn id="30" dur="1000"/>
                                        <p:tgtEl>
                                          <p:spTgt spid="2"/>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57"/>
                                        </p:tgtEl>
                                        <p:attrNameLst>
                                          <p:attrName>style.visibility</p:attrName>
                                        </p:attrNameLst>
                                      </p:cBhvr>
                                      <p:to>
                                        <p:strVal val="visible"/>
                                      </p:to>
                                    </p:set>
                                    <p:animEffect transition="in" filter="blinds(horizontal)">
                                      <p:cBhvr>
                                        <p:cTn id="33" dur="1000"/>
                                        <p:tgtEl>
                                          <p:spTgt spid="5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blinds(horizontal)">
                                      <p:cBhvr>
                                        <p:cTn id="38" dur="1000"/>
                                        <p:tgtEl>
                                          <p:spTgt spid="1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1757"/>
                                        </p:tgtEl>
                                        <p:attrNameLst>
                                          <p:attrName>style.visibility</p:attrName>
                                        </p:attrNameLst>
                                      </p:cBhvr>
                                      <p:to>
                                        <p:strVal val="visible"/>
                                      </p:to>
                                    </p:set>
                                    <p:animEffect transition="in" filter="blinds(horizontal)">
                                      <p:cBhvr>
                                        <p:cTn id="41" dur="1000"/>
                                        <p:tgtEl>
                                          <p:spTgt spid="31757"/>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64"/>
                                        </p:tgtEl>
                                        <p:attrNameLst>
                                          <p:attrName>style.visibility</p:attrName>
                                        </p:attrNameLst>
                                      </p:cBhvr>
                                      <p:to>
                                        <p:strVal val="visible"/>
                                      </p:to>
                                    </p:set>
                                    <p:animEffect transition="in" filter="blinds(horizontal)">
                                      <p:cBhvr>
                                        <p:cTn id="44"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6" grpId="0" animBg="1"/>
      <p:bldP spid="31753" grpId="0"/>
      <p:bldP spid="57" grpId="0" animBg="1"/>
      <p:bldP spid="31755" grpId="0" animBg="1"/>
      <p:bldP spid="64" grpId="0" animBg="1"/>
      <p:bldP spid="31757" grpId="0" animBg="1"/>
      <p:bldP spid="3175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1143000"/>
          </a:xfrm>
        </p:spPr>
        <p:txBody>
          <a:bodyPr>
            <a:noAutofit/>
          </a:bodyPr>
          <a:lstStyle/>
          <a:p>
            <a:pPr algn="l"/>
            <a:r>
              <a:rPr lang="de-AT" sz="4000" b="1" dirty="0" smtClean="0"/>
              <a:t>Geschichte des jungen Hirten </a:t>
            </a:r>
            <a:r>
              <a:rPr lang="de-AT" sz="4000" b="1" dirty="0" smtClean="0"/>
              <a:t>Gyges</a:t>
            </a:r>
            <a:endParaRPr lang="de-AT" sz="4000" b="1" dirty="0"/>
          </a:p>
        </p:txBody>
      </p:sp>
      <p:sp>
        <p:nvSpPr>
          <p:cNvPr id="3" name="Inhaltsplatzhalter 2"/>
          <p:cNvSpPr>
            <a:spLocks noGrp="1"/>
          </p:cNvSpPr>
          <p:nvPr>
            <p:ph idx="1"/>
          </p:nvPr>
        </p:nvSpPr>
        <p:spPr>
          <a:xfrm>
            <a:off x="395536" y="1484784"/>
            <a:ext cx="8352928" cy="4925143"/>
          </a:xfrm>
          <a:solidFill>
            <a:schemeClr val="accent3">
              <a:lumMod val="40000"/>
              <a:lumOff val="60000"/>
            </a:schemeClr>
          </a:solidFill>
          <a:ln w="19050">
            <a:solidFill>
              <a:schemeClr val="tx1"/>
            </a:solidFill>
            <a:prstDash val="sysDash"/>
          </a:ln>
        </p:spPr>
        <p:txBody>
          <a:bodyPr>
            <a:normAutofit fontScale="92500"/>
          </a:bodyPr>
          <a:lstStyle/>
          <a:p>
            <a:pPr marL="0" indent="0">
              <a:buNone/>
            </a:pPr>
            <a:r>
              <a:rPr lang="de-AT" sz="2400" b="1" dirty="0" smtClean="0"/>
              <a:t>Ein Schüler Sokrates´ erzählt seinem Lehrer folgende Geschichte: </a:t>
            </a:r>
          </a:p>
          <a:p>
            <a:pPr>
              <a:buNone/>
            </a:pPr>
            <a:endParaRPr lang="de-AT" sz="2200" dirty="0"/>
          </a:p>
          <a:p>
            <a:pPr marL="0" indent="0" algn="just">
              <a:buNone/>
            </a:pPr>
            <a:r>
              <a:rPr lang="de-AT" sz="2600" i="1" dirty="0"/>
              <a:t>Eines Tages ist der junge Hirte </a:t>
            </a:r>
            <a:r>
              <a:rPr lang="de-AT" sz="2600" i="1" dirty="0"/>
              <a:t>Gyges</a:t>
            </a:r>
            <a:r>
              <a:rPr lang="de-AT" sz="2600" i="1" dirty="0"/>
              <a:t> mit seiner Schafherde unterwegs, als plötzlich ein Gewitter aufzieht. Er versteckt sich</a:t>
            </a:r>
            <a:r>
              <a:rPr lang="de-DE" sz="2600" i="1" dirty="0"/>
              <a:t> in einer Erdspalte, die sich nach einem Erdbeben gebildet hatte und entdeckt dort eine Höhle, in der er ein hohles Pferd aus Bronze und darin wieder einen übermenschlich großen Leichnam findet, von dessen Finger er einen Ring abzieht. </a:t>
            </a:r>
            <a:r>
              <a:rPr lang="de-DE" sz="2600" i="1" dirty="0"/>
              <a:t>Gyges</a:t>
            </a:r>
            <a:r>
              <a:rPr lang="de-DE" sz="2600" i="1" dirty="0"/>
              <a:t> dreht an diesem Ring hin und her und bemerkt, dass ihn dieser unsichtbar machen kann. Er nutzt den Ring um die Königin zu verführen und den König zu töten, damit er selbst die Krone aufsetzen kann, denn </a:t>
            </a:r>
            <a:r>
              <a:rPr lang="de-DE" sz="2600" i="1" dirty="0"/>
              <a:t>Gyges</a:t>
            </a:r>
            <a:r>
              <a:rPr lang="de-DE" sz="2600" i="1" dirty="0"/>
              <a:t> ist jedes Mittel recht, um das  Beste für sich herauszuholen </a:t>
            </a:r>
            <a:r>
              <a:rPr lang="de-DE" sz="1900" b="1" i="1" dirty="0"/>
              <a:t>(Brüning 2009, S.8).</a:t>
            </a:r>
            <a:endParaRPr lang="de-AT" sz="2600" b="1" dirty="0"/>
          </a:p>
          <a:p>
            <a:pPr marL="0" indent="0" algn="just">
              <a:buNone/>
            </a:pPr>
            <a:endParaRPr lang="de-AT" sz="2600" dirty="0" smtClean="0"/>
          </a:p>
          <a:p>
            <a:pPr>
              <a:buNone/>
            </a:pPr>
            <a:endParaRPr lang="de-AT" dirty="0"/>
          </a:p>
          <a:p>
            <a:pPr>
              <a:buNone/>
            </a:pPr>
            <a:endParaRPr lang="de-AT" dirty="0"/>
          </a:p>
          <a:p>
            <a:pPr>
              <a:buNone/>
            </a:pPr>
            <a:endParaRPr lang="de-AT" dirty="0"/>
          </a:p>
          <a:p>
            <a:pPr>
              <a:buNone/>
            </a:pPr>
            <a:endParaRPr lang="de-AT" u="sng" dirty="0" smtClean="0"/>
          </a:p>
          <a:p>
            <a:pPr>
              <a:buNone/>
            </a:pPr>
            <a:endParaRPr lang="de-AT" u="sng" dirty="0" smtClean="0"/>
          </a:p>
          <a:p>
            <a:pPr>
              <a:buNone/>
            </a:pPr>
            <a:endParaRPr lang="de-AT" dirty="0"/>
          </a:p>
          <a:p>
            <a:pPr>
              <a:buNone/>
            </a:pPr>
            <a:endParaRPr lang="de-AT" dirty="0" smtClean="0"/>
          </a:p>
          <a:p>
            <a:endParaRPr lang="de-AT" dirty="0"/>
          </a:p>
        </p:txBody>
      </p:sp>
      <p:sp>
        <p:nvSpPr>
          <p:cNvPr id="6" name="Inhaltsplatzhalter 2"/>
          <p:cNvSpPr txBox="1">
            <a:spLocks/>
          </p:cNvSpPr>
          <p:nvPr/>
        </p:nvSpPr>
        <p:spPr>
          <a:xfrm>
            <a:off x="395536" y="1556793"/>
            <a:ext cx="8229600" cy="86409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sng"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sng"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Foliennummernplatzhalter 8"/>
          <p:cNvSpPr>
            <a:spLocks noGrp="1"/>
          </p:cNvSpPr>
          <p:nvPr>
            <p:ph type="sldNum" sz="quarter" idx="12"/>
          </p:nvPr>
        </p:nvSpPr>
        <p:spPr/>
        <p:txBody>
          <a:bodyPr/>
          <a:lstStyle/>
          <a:p>
            <a:fld id="{D4F8DED2-BE3F-4C30-9833-681E8456912D}" type="slidenum">
              <a:rPr lang="de-AT" b="1" smtClean="0">
                <a:latin typeface="Arial" pitchFamily="34" charset="0"/>
                <a:cs typeface="Arial" pitchFamily="34" charset="0"/>
              </a:rPr>
              <a:pPr/>
              <a:t>2</a:t>
            </a:fld>
            <a:endParaRPr lang="de-AT"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bwMode="auto">
          <a:xfrm>
            <a:off x="251520" y="332656"/>
            <a:ext cx="8642350" cy="1152128"/>
          </a:xfrm>
          <a:prstGeom prst="rect">
            <a:avLst/>
          </a:prstGeom>
          <a:solidFill>
            <a:srgbClr val="DDDDDD"/>
          </a:solidFill>
          <a:ln>
            <a:solidFill>
              <a:srgbClr val="000000"/>
            </a:solidFill>
            <a:miter lim="800000"/>
            <a:headEnd/>
            <a:tailEnd/>
          </a:ln>
        </p:spPr>
        <p:txBody>
          <a:bodyPr anchor="ctr">
            <a:normAutofit/>
          </a:bodyPr>
          <a:lstStyle/>
          <a:p>
            <a:pPr eaLnBrk="1" hangingPunct="1"/>
            <a:r>
              <a:rPr lang="de-AT" sz="3200" b="1" dirty="0" smtClean="0"/>
              <a:t>Auswertung / Diskussion</a:t>
            </a:r>
            <a:r>
              <a:rPr lang="de-AT" sz="3200" dirty="0" smtClean="0"/>
              <a:t/>
            </a:r>
            <a:br>
              <a:rPr lang="de-AT" sz="3200" dirty="0" smtClean="0"/>
            </a:br>
            <a:r>
              <a:rPr lang="de-AT" sz="3200" b="1" dirty="0" smtClean="0"/>
              <a:t>Experiment: Das Ultimatum - Spiel</a:t>
            </a:r>
            <a:endParaRPr lang="de-AT" sz="2000" b="1" dirty="0" smtClean="0"/>
          </a:p>
        </p:txBody>
      </p:sp>
      <p:sp>
        <p:nvSpPr>
          <p:cNvPr id="33" name="Textfeld 32"/>
          <p:cNvSpPr txBox="1"/>
          <p:nvPr/>
        </p:nvSpPr>
        <p:spPr>
          <a:xfrm>
            <a:off x="0" y="6604000"/>
            <a:ext cx="7745413" cy="254000"/>
          </a:xfrm>
          <a:prstGeom prst="rect">
            <a:avLst/>
          </a:prstGeom>
          <a:noFill/>
        </p:spPr>
        <p:txBody>
          <a:bodyPr>
            <a:spAutoFit/>
          </a:bodyPr>
          <a:lstStyle/>
          <a:p>
            <a:pPr eaLnBrk="1" fontAlgn="auto" hangingPunct="1">
              <a:spcBef>
                <a:spcPts val="0"/>
              </a:spcBef>
              <a:spcAft>
                <a:spcPts val="0"/>
              </a:spcAft>
              <a:tabLst>
                <a:tab pos="542925" algn="l"/>
              </a:tabLst>
              <a:defRPr/>
            </a:pPr>
            <a:r>
              <a:rPr lang="de-AT" sz="1050" i="1" dirty="0">
                <a:latin typeface="+mn-lt"/>
              </a:rPr>
              <a:t>Quelle: 	Ökonomische Experimente, Ultimatum-Spiel</a:t>
            </a:r>
          </a:p>
        </p:txBody>
      </p:sp>
      <p:sp>
        <p:nvSpPr>
          <p:cNvPr id="65" name="Textfeld 64"/>
          <p:cNvSpPr txBox="1"/>
          <p:nvPr/>
        </p:nvSpPr>
        <p:spPr>
          <a:xfrm>
            <a:off x="251520" y="1710437"/>
            <a:ext cx="8137525" cy="4201150"/>
          </a:xfrm>
          <a:prstGeom prst="rect">
            <a:avLst/>
          </a:prstGeom>
          <a:noFill/>
        </p:spPr>
        <p:txBody>
          <a:bodyPr wrap="square">
            <a:spAutoFit/>
          </a:bodyPr>
          <a:lstStyle/>
          <a:p>
            <a:pPr>
              <a:defRPr/>
            </a:pPr>
            <a:endParaRPr lang="de-AT" sz="2000" dirty="0"/>
          </a:p>
          <a:p>
            <a:pPr marL="449263" indent="-449263">
              <a:buFont typeface="Wingdings" pitchFamily="2" charset="2"/>
              <a:buChar char="Ø"/>
              <a:defRPr/>
            </a:pPr>
            <a:endParaRPr lang="de-AT" sz="1100" b="1" dirty="0"/>
          </a:p>
          <a:p>
            <a:pPr marL="449263" indent="-449263">
              <a:buFont typeface="Wingdings" pitchFamily="2" charset="2"/>
              <a:buChar char="Ø"/>
              <a:defRPr/>
            </a:pPr>
            <a:r>
              <a:rPr lang="de-AT" sz="2400" b="1" dirty="0" smtClean="0"/>
              <a:t>Wie viele </a:t>
            </a:r>
            <a:r>
              <a:rPr lang="de-AT" sz="2400" b="1" dirty="0" smtClean="0"/>
              <a:t>SchülerInnen</a:t>
            </a:r>
            <a:r>
              <a:rPr lang="de-AT" sz="2400" b="1" dirty="0" smtClean="0"/>
              <a:t> aus der Gruppe A haben ihrem Partner aus der Gruppe B </a:t>
            </a:r>
            <a:r>
              <a:rPr lang="de-AT" sz="2400" b="1" u="sng" dirty="0" smtClean="0"/>
              <a:t>mehr als 1 Bonbon </a:t>
            </a:r>
            <a:r>
              <a:rPr lang="de-AT" sz="2400" b="1" dirty="0" smtClean="0"/>
              <a:t>angeboten?</a:t>
            </a:r>
          </a:p>
          <a:p>
            <a:pPr marL="449263" indent="-449263">
              <a:defRPr/>
            </a:pPr>
            <a:endParaRPr lang="de-AT" sz="2400" b="1" dirty="0" smtClean="0"/>
          </a:p>
          <a:p>
            <a:pPr marL="449263" indent="-449263">
              <a:buFont typeface="Wingdings" pitchFamily="2" charset="2"/>
              <a:buChar char="Ø"/>
              <a:defRPr/>
            </a:pPr>
            <a:r>
              <a:rPr lang="de-AT" sz="2400" b="1" dirty="0" smtClean="0"/>
              <a:t>Wie viele </a:t>
            </a:r>
            <a:r>
              <a:rPr lang="de-AT" sz="2400" b="1" dirty="0" smtClean="0"/>
              <a:t>SchülerInnen</a:t>
            </a:r>
            <a:r>
              <a:rPr lang="de-AT" sz="2400" b="1" dirty="0" smtClean="0"/>
              <a:t> aus der Gruppe A haben ihrem Partner aus der Gruppe B </a:t>
            </a:r>
            <a:r>
              <a:rPr lang="de-AT" sz="2400" b="1" u="sng" dirty="0" smtClean="0"/>
              <a:t>5 Bonbons, oder mehr </a:t>
            </a:r>
            <a:r>
              <a:rPr lang="de-AT" sz="2400" b="1" dirty="0" smtClean="0"/>
              <a:t>angeboten?</a:t>
            </a:r>
          </a:p>
          <a:p>
            <a:pPr marL="449263" indent="-449263">
              <a:buFont typeface="Wingdings" pitchFamily="2" charset="2"/>
              <a:buChar char="Ø"/>
              <a:defRPr/>
            </a:pPr>
            <a:endParaRPr lang="de-AT" sz="2400" b="1" dirty="0" smtClean="0"/>
          </a:p>
          <a:p>
            <a:pPr marL="449263" indent="-449263">
              <a:buFont typeface="Wingdings" pitchFamily="2" charset="2"/>
              <a:buChar char="Ø"/>
              <a:defRPr/>
            </a:pPr>
            <a:r>
              <a:rPr lang="de-AT" sz="2400" b="1" dirty="0" smtClean="0"/>
              <a:t>Warum haben </a:t>
            </a:r>
            <a:r>
              <a:rPr lang="de-AT" sz="2400" b="1" dirty="0" smtClean="0"/>
              <a:t>SchülerInnen</a:t>
            </a:r>
            <a:r>
              <a:rPr lang="de-AT" sz="2400" b="1" dirty="0" smtClean="0"/>
              <a:t> aus der Gruppe B manche Angebote nicht angenommen d.h. abgelehnt?</a:t>
            </a:r>
            <a:endParaRPr lang="de-AT" sz="2000" b="1" u="sng" dirty="0" smtClean="0"/>
          </a:p>
          <a:p>
            <a:pPr>
              <a:defRPr/>
            </a:pPr>
            <a:endParaRPr lang="de-AT" sz="2000" dirty="0"/>
          </a:p>
        </p:txBody>
      </p:sp>
      <p:pic>
        <p:nvPicPr>
          <p:cNvPr id="9222" name="Picture 6"/>
          <p:cNvPicPr>
            <a:picLocks noChangeAspect="1" noChangeArrowheads="1"/>
          </p:cNvPicPr>
          <p:nvPr/>
        </p:nvPicPr>
        <p:blipFill>
          <a:blip r:embed="rId3" cstate="print"/>
          <a:srcRect/>
          <a:stretch>
            <a:fillRect/>
          </a:stretch>
        </p:blipFill>
        <p:spPr bwMode="auto">
          <a:xfrm>
            <a:off x="8532813" y="1341438"/>
            <a:ext cx="611187" cy="515937"/>
          </a:xfrm>
          <a:prstGeom prst="rect">
            <a:avLst/>
          </a:prstGeom>
          <a:noFill/>
          <a:ln w="9525" algn="ctr">
            <a:noFill/>
            <a:miter lim="800000"/>
            <a:headEnd/>
            <a:tailEnd/>
          </a:ln>
        </p:spPr>
      </p:pic>
      <p:pic>
        <p:nvPicPr>
          <p:cNvPr id="9223" name="Picture 6"/>
          <p:cNvPicPr>
            <a:picLocks noChangeAspect="1" noChangeArrowheads="1"/>
          </p:cNvPicPr>
          <p:nvPr/>
        </p:nvPicPr>
        <p:blipFill>
          <a:blip r:embed="rId3" cstate="print"/>
          <a:srcRect/>
          <a:stretch>
            <a:fillRect/>
          </a:stretch>
        </p:blipFill>
        <p:spPr bwMode="auto">
          <a:xfrm>
            <a:off x="8532813" y="2349500"/>
            <a:ext cx="611187" cy="515938"/>
          </a:xfrm>
          <a:prstGeom prst="rect">
            <a:avLst/>
          </a:prstGeom>
          <a:noFill/>
          <a:ln w="9525" algn="ctr">
            <a:noFill/>
            <a:miter lim="800000"/>
            <a:headEnd/>
            <a:tailEnd/>
          </a:ln>
        </p:spPr>
      </p:pic>
      <p:pic>
        <p:nvPicPr>
          <p:cNvPr id="9224" name="Picture 6"/>
          <p:cNvPicPr>
            <a:picLocks noChangeAspect="1" noChangeArrowheads="1"/>
          </p:cNvPicPr>
          <p:nvPr/>
        </p:nvPicPr>
        <p:blipFill>
          <a:blip r:embed="rId3" cstate="print"/>
          <a:srcRect/>
          <a:stretch>
            <a:fillRect/>
          </a:stretch>
        </p:blipFill>
        <p:spPr bwMode="auto">
          <a:xfrm>
            <a:off x="8532813" y="1844675"/>
            <a:ext cx="611187" cy="515938"/>
          </a:xfrm>
          <a:prstGeom prst="rect">
            <a:avLst/>
          </a:prstGeom>
          <a:noFill/>
          <a:ln w="9525" algn="ctr">
            <a:noFill/>
            <a:miter lim="800000"/>
            <a:headEnd/>
            <a:tailEnd/>
          </a:ln>
        </p:spPr>
      </p:pic>
      <p:pic>
        <p:nvPicPr>
          <p:cNvPr id="9225" name="Picture 6"/>
          <p:cNvPicPr>
            <a:picLocks noChangeAspect="1" noChangeArrowheads="1"/>
          </p:cNvPicPr>
          <p:nvPr/>
        </p:nvPicPr>
        <p:blipFill>
          <a:blip r:embed="rId3" cstate="print"/>
          <a:srcRect/>
          <a:stretch>
            <a:fillRect/>
          </a:stretch>
        </p:blipFill>
        <p:spPr bwMode="auto">
          <a:xfrm>
            <a:off x="8532813" y="2852738"/>
            <a:ext cx="611187" cy="515937"/>
          </a:xfrm>
          <a:prstGeom prst="rect">
            <a:avLst/>
          </a:prstGeom>
          <a:noFill/>
          <a:ln w="9525" algn="ctr">
            <a:noFill/>
            <a:miter lim="800000"/>
            <a:headEnd/>
            <a:tailEnd/>
          </a:ln>
        </p:spPr>
      </p:pic>
      <p:pic>
        <p:nvPicPr>
          <p:cNvPr id="9226" name="Picture 6"/>
          <p:cNvPicPr>
            <a:picLocks noChangeAspect="1" noChangeArrowheads="1"/>
          </p:cNvPicPr>
          <p:nvPr/>
        </p:nvPicPr>
        <p:blipFill>
          <a:blip r:embed="rId3" cstate="print"/>
          <a:srcRect/>
          <a:stretch>
            <a:fillRect/>
          </a:stretch>
        </p:blipFill>
        <p:spPr bwMode="auto">
          <a:xfrm>
            <a:off x="8532813" y="3357563"/>
            <a:ext cx="611187" cy="515937"/>
          </a:xfrm>
          <a:prstGeom prst="rect">
            <a:avLst/>
          </a:prstGeom>
          <a:noFill/>
          <a:ln w="9525" algn="ctr">
            <a:noFill/>
            <a:miter lim="800000"/>
            <a:headEnd/>
            <a:tailEnd/>
          </a:ln>
        </p:spPr>
      </p:pic>
      <p:pic>
        <p:nvPicPr>
          <p:cNvPr id="9227" name="Picture 6"/>
          <p:cNvPicPr>
            <a:picLocks noChangeAspect="1" noChangeArrowheads="1"/>
          </p:cNvPicPr>
          <p:nvPr/>
        </p:nvPicPr>
        <p:blipFill>
          <a:blip r:embed="rId3" cstate="print"/>
          <a:srcRect/>
          <a:stretch>
            <a:fillRect/>
          </a:stretch>
        </p:blipFill>
        <p:spPr bwMode="auto">
          <a:xfrm>
            <a:off x="8532813" y="3860800"/>
            <a:ext cx="611187" cy="515938"/>
          </a:xfrm>
          <a:prstGeom prst="rect">
            <a:avLst/>
          </a:prstGeom>
          <a:noFill/>
          <a:ln w="9525" algn="ctr">
            <a:noFill/>
            <a:miter lim="800000"/>
            <a:headEnd/>
            <a:tailEnd/>
          </a:ln>
        </p:spPr>
      </p:pic>
      <p:pic>
        <p:nvPicPr>
          <p:cNvPr id="9228" name="Picture 6"/>
          <p:cNvPicPr>
            <a:picLocks noChangeAspect="1" noChangeArrowheads="1"/>
          </p:cNvPicPr>
          <p:nvPr/>
        </p:nvPicPr>
        <p:blipFill>
          <a:blip r:embed="rId3" cstate="print"/>
          <a:srcRect/>
          <a:stretch>
            <a:fillRect/>
          </a:stretch>
        </p:blipFill>
        <p:spPr bwMode="auto">
          <a:xfrm>
            <a:off x="8532813" y="4365625"/>
            <a:ext cx="611187" cy="515938"/>
          </a:xfrm>
          <a:prstGeom prst="rect">
            <a:avLst/>
          </a:prstGeom>
          <a:noFill/>
          <a:ln w="9525" algn="ctr">
            <a:noFill/>
            <a:miter lim="800000"/>
            <a:headEnd/>
            <a:tailEnd/>
          </a:ln>
        </p:spPr>
      </p:pic>
      <p:pic>
        <p:nvPicPr>
          <p:cNvPr id="9229" name="Picture 6"/>
          <p:cNvPicPr>
            <a:picLocks noChangeAspect="1" noChangeArrowheads="1"/>
          </p:cNvPicPr>
          <p:nvPr/>
        </p:nvPicPr>
        <p:blipFill>
          <a:blip r:embed="rId3" cstate="print"/>
          <a:srcRect/>
          <a:stretch>
            <a:fillRect/>
          </a:stretch>
        </p:blipFill>
        <p:spPr bwMode="auto">
          <a:xfrm>
            <a:off x="8532813" y="4868863"/>
            <a:ext cx="611187" cy="515937"/>
          </a:xfrm>
          <a:prstGeom prst="rect">
            <a:avLst/>
          </a:prstGeom>
          <a:noFill/>
          <a:ln w="9525" algn="ctr">
            <a:noFill/>
            <a:miter lim="800000"/>
            <a:headEnd/>
            <a:tailEnd/>
          </a:ln>
        </p:spPr>
      </p:pic>
      <p:pic>
        <p:nvPicPr>
          <p:cNvPr id="9230" name="Picture 6"/>
          <p:cNvPicPr>
            <a:picLocks noChangeAspect="1" noChangeArrowheads="1"/>
          </p:cNvPicPr>
          <p:nvPr/>
        </p:nvPicPr>
        <p:blipFill>
          <a:blip r:embed="rId3" cstate="print"/>
          <a:srcRect/>
          <a:stretch>
            <a:fillRect/>
          </a:stretch>
        </p:blipFill>
        <p:spPr bwMode="auto">
          <a:xfrm>
            <a:off x="8532813" y="5373688"/>
            <a:ext cx="611187" cy="515937"/>
          </a:xfrm>
          <a:prstGeom prst="rect">
            <a:avLst/>
          </a:prstGeom>
          <a:noFill/>
          <a:ln w="9525" algn="ctr">
            <a:noFill/>
            <a:miter lim="800000"/>
            <a:headEnd/>
            <a:tailEnd/>
          </a:ln>
        </p:spPr>
      </p:pic>
      <p:pic>
        <p:nvPicPr>
          <p:cNvPr id="9231" name="Picture 6"/>
          <p:cNvPicPr>
            <a:picLocks noChangeAspect="1" noChangeArrowheads="1"/>
          </p:cNvPicPr>
          <p:nvPr/>
        </p:nvPicPr>
        <p:blipFill>
          <a:blip r:embed="rId3" cstate="print"/>
          <a:srcRect/>
          <a:stretch>
            <a:fillRect/>
          </a:stretch>
        </p:blipFill>
        <p:spPr bwMode="auto">
          <a:xfrm>
            <a:off x="8532813" y="5876925"/>
            <a:ext cx="611187" cy="515938"/>
          </a:xfrm>
          <a:prstGeom prst="rect">
            <a:avLst/>
          </a:prstGeom>
          <a:noFill/>
          <a:ln w="9525" algn="ctr">
            <a:noFill/>
            <a:miter lim="800000"/>
            <a:headEnd/>
            <a:tailEnd/>
          </a:ln>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5">
                                            <p:txEl>
                                              <p:pRg st="2" end="2"/>
                                            </p:txEl>
                                          </p:spTgt>
                                        </p:tgtEl>
                                        <p:attrNameLst>
                                          <p:attrName>style.visibility</p:attrName>
                                        </p:attrNameLst>
                                      </p:cBhvr>
                                      <p:to>
                                        <p:strVal val="visible"/>
                                      </p:to>
                                    </p:set>
                                    <p:animEffect transition="in" filter="blinds(horizontal)">
                                      <p:cBhvr>
                                        <p:cTn id="7" dur="1000"/>
                                        <p:tgtEl>
                                          <p:spTgt spid="6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5">
                                            <p:txEl>
                                              <p:pRg st="4" end="4"/>
                                            </p:txEl>
                                          </p:spTgt>
                                        </p:tgtEl>
                                        <p:attrNameLst>
                                          <p:attrName>style.visibility</p:attrName>
                                        </p:attrNameLst>
                                      </p:cBhvr>
                                      <p:to>
                                        <p:strVal val="visible"/>
                                      </p:to>
                                    </p:set>
                                    <p:animEffect transition="in" filter="blinds(horizontal)">
                                      <p:cBhvr>
                                        <p:cTn id="12" dur="1000"/>
                                        <p:tgtEl>
                                          <p:spTgt spid="6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5">
                                            <p:txEl>
                                              <p:pRg st="6" end="6"/>
                                            </p:txEl>
                                          </p:spTgt>
                                        </p:tgtEl>
                                        <p:attrNameLst>
                                          <p:attrName>style.visibility</p:attrName>
                                        </p:attrNameLst>
                                      </p:cBhvr>
                                      <p:to>
                                        <p:strVal val="visible"/>
                                      </p:to>
                                    </p:set>
                                    <p:animEffect transition="in" filter="blinds(horizontal)">
                                      <p:cBhvr>
                                        <p:cTn id="17" dur="1000"/>
                                        <p:tgtEl>
                                          <p:spTgt spid="6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bgerundetes Rechteck 12"/>
          <p:cNvSpPr>
            <a:spLocks noChangeArrowheads="1"/>
          </p:cNvSpPr>
          <p:nvPr/>
        </p:nvSpPr>
        <p:spPr bwMode="black">
          <a:xfrm>
            <a:off x="0" y="524578"/>
            <a:ext cx="9144000" cy="1056319"/>
          </a:xfrm>
          <a:prstGeom prst="roundRect">
            <a:avLst>
              <a:gd name="adj" fmla="val 16667"/>
            </a:avLst>
          </a:prstGeom>
          <a:solidFill>
            <a:srgbClr val="FFC000"/>
          </a:solidFill>
          <a:ln w="9525" algn="ctr">
            <a:solidFill>
              <a:schemeClr val="tx1"/>
            </a:solidFill>
            <a:miter lim="800000"/>
            <a:headEnd/>
            <a:tailEnd/>
          </a:ln>
        </p:spPr>
        <p:txBody>
          <a:bodyPr wrap="square" lIns="92075" tIns="46038" rIns="92075" bIns="46038" anchor="ctr">
            <a:spAutoFit/>
          </a:bodyPr>
          <a:lstStyle/>
          <a:p>
            <a:pPr algn="ctr"/>
            <a:r>
              <a:rPr lang="de-AT" sz="2800" b="1" dirty="0" smtClean="0"/>
              <a:t>Das Modell des „Homo </a:t>
            </a:r>
            <a:r>
              <a:rPr lang="de-AT" sz="2800" b="1" dirty="0" smtClean="0"/>
              <a:t>Oeconomicus</a:t>
            </a:r>
            <a:r>
              <a:rPr lang="de-AT" sz="2800" b="1" dirty="0" smtClean="0"/>
              <a:t>“ </a:t>
            </a:r>
          </a:p>
          <a:p>
            <a:pPr algn="ctr"/>
            <a:r>
              <a:rPr lang="de-AT" sz="2800" b="1" dirty="0" smtClean="0"/>
              <a:t>wird in Frage gestellt:</a:t>
            </a:r>
          </a:p>
        </p:txBody>
      </p:sp>
      <p:sp>
        <p:nvSpPr>
          <p:cNvPr id="3" name="Inhaltsplatzhalter 2"/>
          <p:cNvSpPr>
            <a:spLocks noGrp="1"/>
          </p:cNvSpPr>
          <p:nvPr>
            <p:ph idx="1"/>
          </p:nvPr>
        </p:nvSpPr>
        <p:spPr>
          <a:xfrm>
            <a:off x="457200" y="2060848"/>
            <a:ext cx="8229600" cy="4392340"/>
          </a:xfrm>
        </p:spPr>
        <p:txBody>
          <a:bodyPr/>
          <a:lstStyle/>
          <a:p>
            <a:pPr marL="0" indent="0" algn="ctr">
              <a:buFontTx/>
              <a:buNone/>
              <a:defRPr/>
            </a:pPr>
            <a:endParaRPr lang="de-AT" sz="2200" b="1" dirty="0" smtClean="0"/>
          </a:p>
          <a:p>
            <a:pPr marL="0" indent="0">
              <a:buFontTx/>
              <a:buNone/>
              <a:defRPr/>
            </a:pPr>
            <a:endParaRPr lang="de-AT" sz="2400" b="1" dirty="0" smtClean="0"/>
          </a:p>
          <a:p>
            <a:pPr marL="0" indent="0">
              <a:buFontTx/>
              <a:buNone/>
              <a:defRPr/>
            </a:pPr>
            <a:endParaRPr lang="de-AT" sz="2400" b="1" dirty="0" smtClean="0"/>
          </a:p>
          <a:p>
            <a:pPr>
              <a:buFontTx/>
              <a:buNone/>
              <a:defRPr/>
            </a:pPr>
            <a:endParaRPr lang="de-AT" sz="2800" i="1" dirty="0" smtClean="0"/>
          </a:p>
        </p:txBody>
      </p:sp>
      <p:pic>
        <p:nvPicPr>
          <p:cNvPr id="8196" name="Picture 2"/>
          <p:cNvPicPr>
            <a:picLocks noChangeAspect="1" noChangeArrowheads="1"/>
          </p:cNvPicPr>
          <p:nvPr/>
        </p:nvPicPr>
        <p:blipFill>
          <a:blip r:embed="rId3" cstate="print"/>
          <a:srcRect/>
          <a:stretch>
            <a:fillRect/>
          </a:stretch>
        </p:blipFill>
        <p:spPr bwMode="auto">
          <a:xfrm>
            <a:off x="3995738" y="3644900"/>
            <a:ext cx="1087437" cy="2017713"/>
          </a:xfrm>
          <a:prstGeom prst="rect">
            <a:avLst/>
          </a:prstGeom>
          <a:noFill/>
          <a:ln w="9525" algn="ctr">
            <a:noFill/>
            <a:miter lim="800000"/>
            <a:headEnd/>
            <a:tailEnd/>
          </a:ln>
        </p:spPr>
      </p:pic>
      <p:pic>
        <p:nvPicPr>
          <p:cNvPr id="8197" name="Picture 3"/>
          <p:cNvPicPr>
            <a:picLocks noChangeAspect="1" noChangeArrowheads="1"/>
          </p:cNvPicPr>
          <p:nvPr/>
        </p:nvPicPr>
        <p:blipFill>
          <a:blip r:embed="rId4" cstate="print"/>
          <a:srcRect/>
          <a:stretch>
            <a:fillRect/>
          </a:stretch>
        </p:blipFill>
        <p:spPr bwMode="auto">
          <a:xfrm>
            <a:off x="4356100" y="2349500"/>
            <a:ext cx="1389063" cy="1227138"/>
          </a:xfrm>
          <a:prstGeom prst="rect">
            <a:avLst/>
          </a:prstGeom>
          <a:noFill/>
          <a:ln w="9525" algn="ctr">
            <a:noFill/>
            <a:miter lim="800000"/>
            <a:headEnd/>
            <a:tailEnd/>
          </a:ln>
        </p:spPr>
      </p:pic>
      <p:sp>
        <p:nvSpPr>
          <p:cNvPr id="8198" name="Rechteck 5"/>
          <p:cNvSpPr>
            <a:spLocks noChangeArrowheads="1"/>
          </p:cNvSpPr>
          <p:nvPr/>
        </p:nvSpPr>
        <p:spPr bwMode="black">
          <a:xfrm>
            <a:off x="0" y="2487996"/>
            <a:ext cx="3276600" cy="1200971"/>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a:defRPr/>
            </a:pPr>
            <a:r>
              <a:rPr lang="de-AT" dirty="0"/>
              <a:t>denkt ausschließlich nach wirtschaftlichen Gesichtspunkten, verfolgt  ausschließlich ökonomische Ziele</a:t>
            </a:r>
          </a:p>
        </p:txBody>
      </p:sp>
      <p:sp>
        <p:nvSpPr>
          <p:cNvPr id="7" name="Rechteck 6"/>
          <p:cNvSpPr>
            <a:spLocks noChangeArrowheads="1"/>
          </p:cNvSpPr>
          <p:nvPr/>
        </p:nvSpPr>
        <p:spPr bwMode="auto">
          <a:xfrm>
            <a:off x="0" y="4076700"/>
            <a:ext cx="3276600" cy="1000125"/>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a:defRPr/>
            </a:pPr>
            <a:r>
              <a:rPr lang="de-AT" sz="1800" dirty="0"/>
              <a:t>handelt uneingeschränkt rational</a:t>
            </a:r>
          </a:p>
        </p:txBody>
      </p:sp>
      <p:sp>
        <p:nvSpPr>
          <p:cNvPr id="8" name="Rechteck 7"/>
          <p:cNvSpPr>
            <a:spLocks noChangeArrowheads="1"/>
          </p:cNvSpPr>
          <p:nvPr/>
        </p:nvSpPr>
        <p:spPr bwMode="auto">
          <a:xfrm>
            <a:off x="5867400" y="2349500"/>
            <a:ext cx="3276600" cy="1439863"/>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eaLnBrk="1" fontAlgn="auto" hangingPunct="1">
              <a:spcBef>
                <a:spcPts val="0"/>
              </a:spcBef>
              <a:spcAft>
                <a:spcPts val="0"/>
              </a:spcAft>
              <a:defRPr/>
            </a:pPr>
            <a:r>
              <a:rPr lang="de-AT" sz="1800" dirty="0">
                <a:latin typeface="+mn-lt"/>
              </a:rPr>
              <a:t>verfügt über vollständige Information bez. Märkte und seiner Entscheidungsmöglichkeiten</a:t>
            </a:r>
          </a:p>
        </p:txBody>
      </p:sp>
      <p:sp>
        <p:nvSpPr>
          <p:cNvPr id="9" name="Rechteck 8"/>
          <p:cNvSpPr>
            <a:spLocks noChangeArrowheads="1"/>
          </p:cNvSpPr>
          <p:nvPr/>
        </p:nvSpPr>
        <p:spPr bwMode="auto">
          <a:xfrm>
            <a:off x="5867400" y="4005263"/>
            <a:ext cx="3276600" cy="1008062"/>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eaLnBrk="1" fontAlgn="auto" hangingPunct="1">
              <a:spcBef>
                <a:spcPts val="0"/>
              </a:spcBef>
              <a:spcAft>
                <a:spcPts val="0"/>
              </a:spcAft>
              <a:defRPr/>
            </a:pPr>
            <a:r>
              <a:rPr lang="de-AT" sz="1800" dirty="0">
                <a:latin typeface="+mn-lt"/>
              </a:rPr>
              <a:t>weiß über sämtliche</a:t>
            </a:r>
          </a:p>
          <a:p>
            <a:pPr algn="ctr" eaLnBrk="1" fontAlgn="auto" hangingPunct="1">
              <a:spcBef>
                <a:spcPts val="0"/>
              </a:spcBef>
              <a:spcAft>
                <a:spcPts val="0"/>
              </a:spcAft>
              <a:defRPr/>
            </a:pPr>
            <a:r>
              <a:rPr lang="de-AT" sz="1800" dirty="0">
                <a:latin typeface="+mn-lt"/>
              </a:rPr>
              <a:t>Konsequenzen seiner</a:t>
            </a:r>
          </a:p>
          <a:p>
            <a:pPr algn="ctr" eaLnBrk="1" fontAlgn="auto" hangingPunct="1">
              <a:spcBef>
                <a:spcPts val="0"/>
              </a:spcBef>
              <a:spcAft>
                <a:spcPts val="0"/>
              </a:spcAft>
              <a:defRPr/>
            </a:pPr>
            <a:r>
              <a:rPr lang="de-AT" sz="1800" dirty="0">
                <a:latin typeface="+mn-lt"/>
              </a:rPr>
              <a:t>Handlungen Bescheid</a:t>
            </a:r>
          </a:p>
        </p:txBody>
      </p:sp>
      <p:sp>
        <p:nvSpPr>
          <p:cNvPr id="10" name="Rechteck 9"/>
          <p:cNvSpPr>
            <a:spLocks noChangeArrowheads="1"/>
          </p:cNvSpPr>
          <p:nvPr/>
        </p:nvSpPr>
        <p:spPr bwMode="auto">
          <a:xfrm>
            <a:off x="5867400" y="5229225"/>
            <a:ext cx="3276600" cy="1144588"/>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eaLnBrk="1" fontAlgn="auto" hangingPunct="1">
              <a:spcBef>
                <a:spcPts val="0"/>
              </a:spcBef>
              <a:spcAft>
                <a:spcPts val="0"/>
              </a:spcAft>
              <a:defRPr/>
            </a:pPr>
            <a:r>
              <a:rPr lang="de-AT" sz="1800" dirty="0">
                <a:latin typeface="+mn-lt"/>
              </a:rPr>
              <a:t>strebt nach größtmöglichem Gewinn/Nutzen </a:t>
            </a:r>
          </a:p>
        </p:txBody>
      </p:sp>
      <p:sp>
        <p:nvSpPr>
          <p:cNvPr id="11" name="Textfeld 10"/>
          <p:cNvSpPr txBox="1"/>
          <p:nvPr/>
        </p:nvSpPr>
        <p:spPr>
          <a:xfrm>
            <a:off x="-4763" y="6467475"/>
            <a:ext cx="4686301" cy="415925"/>
          </a:xfrm>
          <a:prstGeom prst="rect">
            <a:avLst/>
          </a:prstGeom>
          <a:noFill/>
        </p:spPr>
        <p:txBody>
          <a:bodyPr wrap="none">
            <a:spAutoFit/>
          </a:bodyPr>
          <a:lstStyle/>
          <a:p>
            <a:pPr eaLnBrk="1" fontAlgn="auto" hangingPunct="1">
              <a:spcBef>
                <a:spcPts val="0"/>
              </a:spcBef>
              <a:spcAft>
                <a:spcPts val="0"/>
              </a:spcAft>
              <a:tabLst>
                <a:tab pos="542925" algn="l"/>
              </a:tabLst>
              <a:defRPr/>
            </a:pPr>
            <a:r>
              <a:rPr lang="de-AT" sz="1050" dirty="0">
                <a:latin typeface="+mn-lt"/>
              </a:rPr>
              <a:t>Quellen: 	</a:t>
            </a:r>
            <a:r>
              <a:rPr lang="de-AT" sz="1050" dirty="0">
                <a:latin typeface="+mn-lt"/>
                <a:hlinkClick r:id="rId5"/>
              </a:rPr>
              <a:t>http://www.bpb.de/popup/popup_lemmata.html?guid=RKFU7Q</a:t>
            </a:r>
            <a:endParaRPr lang="de-AT" sz="1050" dirty="0">
              <a:latin typeface="+mn-lt"/>
            </a:endParaRPr>
          </a:p>
          <a:p>
            <a:pPr eaLnBrk="1" fontAlgn="auto" hangingPunct="1">
              <a:spcBef>
                <a:spcPts val="0"/>
              </a:spcBef>
              <a:spcAft>
                <a:spcPts val="0"/>
              </a:spcAft>
              <a:tabLst>
                <a:tab pos="542925" algn="l"/>
              </a:tabLst>
              <a:defRPr/>
            </a:pPr>
            <a:r>
              <a:rPr lang="de-AT" sz="1050" dirty="0">
                <a:latin typeface="+mn-lt"/>
              </a:rPr>
              <a:t>	 </a:t>
            </a:r>
            <a:r>
              <a:rPr lang="de-AT" sz="1050" dirty="0">
                <a:latin typeface="+mn-lt"/>
                <a:hlinkClick r:id="rId6"/>
              </a:rPr>
              <a:t>http://wirtschaftslexikon.gabler.de/Definition/homo-oeconomicus.html</a:t>
            </a:r>
            <a:endParaRPr lang="de-AT" sz="1050" dirty="0">
              <a:latin typeface="+mn-lt"/>
            </a:endParaRPr>
          </a:p>
        </p:txBody>
      </p:sp>
      <p:sp>
        <p:nvSpPr>
          <p:cNvPr id="14" name="Rechteck 13"/>
          <p:cNvSpPr>
            <a:spLocks noChangeArrowheads="1"/>
          </p:cNvSpPr>
          <p:nvPr/>
        </p:nvSpPr>
        <p:spPr bwMode="auto">
          <a:xfrm>
            <a:off x="0" y="5300663"/>
            <a:ext cx="3276600" cy="1000125"/>
          </a:xfrm>
          <a:prstGeom prst="rect">
            <a:avLst/>
          </a:prstGeom>
          <a:solidFill>
            <a:schemeClr val="accent1">
              <a:lumMod val="75000"/>
              <a:alpha val="49019"/>
            </a:schemeClr>
          </a:solidFill>
          <a:ln w="12700" algn="ctr">
            <a:solidFill>
              <a:schemeClr val="tx1"/>
            </a:solidFill>
            <a:miter lim="800000"/>
            <a:headEnd/>
            <a:tailEnd/>
          </a:ln>
        </p:spPr>
        <p:txBody>
          <a:bodyPr anchor="ctr"/>
          <a:lstStyle/>
          <a:p>
            <a:pPr algn="ctr">
              <a:defRPr/>
            </a:pPr>
            <a:r>
              <a:rPr lang="de-AT" sz="1800" dirty="0"/>
              <a:t>hat keine Präferenz für Solidarität oder Fairness</a:t>
            </a:r>
          </a:p>
        </p:txBody>
      </p:sp>
      <p:cxnSp>
        <p:nvCxnSpPr>
          <p:cNvPr id="15" name="Gerade Verbindung 14"/>
          <p:cNvCxnSpPr>
            <a:stCxn id="8198" idx="3"/>
          </p:cNvCxnSpPr>
          <p:nvPr/>
        </p:nvCxnSpPr>
        <p:spPr>
          <a:xfrm>
            <a:off x="3276600" y="3088482"/>
            <a:ext cx="574675" cy="484981"/>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8" name="Gerade Verbindung 17"/>
          <p:cNvCxnSpPr/>
          <p:nvPr/>
        </p:nvCxnSpPr>
        <p:spPr>
          <a:xfrm>
            <a:off x="3276600" y="4581525"/>
            <a:ext cx="503238" cy="0"/>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Gerade Verbindung 21"/>
          <p:cNvCxnSpPr/>
          <p:nvPr/>
        </p:nvCxnSpPr>
        <p:spPr>
          <a:xfrm flipV="1">
            <a:off x="3276600" y="5445125"/>
            <a:ext cx="584200" cy="352425"/>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5" name="Gerade Verbindung 24"/>
          <p:cNvCxnSpPr>
            <a:stCxn id="8" idx="1"/>
          </p:cNvCxnSpPr>
          <p:nvPr/>
        </p:nvCxnSpPr>
        <p:spPr>
          <a:xfrm rot="10800000" flipV="1">
            <a:off x="5292725" y="3068638"/>
            <a:ext cx="574675" cy="576262"/>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Gerade Verbindung 27"/>
          <p:cNvCxnSpPr/>
          <p:nvPr/>
        </p:nvCxnSpPr>
        <p:spPr>
          <a:xfrm rot="10800000">
            <a:off x="5219700" y="4581525"/>
            <a:ext cx="647700" cy="0"/>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1" name="Gerade Verbindung 30"/>
          <p:cNvCxnSpPr>
            <a:stCxn id="10" idx="1"/>
          </p:cNvCxnSpPr>
          <p:nvPr/>
        </p:nvCxnSpPr>
        <p:spPr>
          <a:xfrm rot="10800000">
            <a:off x="5292725" y="5516563"/>
            <a:ext cx="574675" cy="284162"/>
          </a:xfrm>
          <a:prstGeom prst="line">
            <a:avLst/>
          </a:prstGeom>
          <a:ln w="381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Gerade Verbindung 20"/>
          <p:cNvCxnSpPr/>
          <p:nvPr/>
        </p:nvCxnSpPr>
        <p:spPr>
          <a:xfrm flipV="1">
            <a:off x="0" y="2420888"/>
            <a:ext cx="3275856" cy="1224136"/>
          </a:xfrm>
          <a:prstGeom prst="line">
            <a:avLst/>
          </a:prstGeom>
          <a:ln w="1016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Gerade Verbindung 22"/>
          <p:cNvCxnSpPr/>
          <p:nvPr/>
        </p:nvCxnSpPr>
        <p:spPr>
          <a:xfrm flipV="1">
            <a:off x="0" y="5373216"/>
            <a:ext cx="3275856" cy="864096"/>
          </a:xfrm>
          <a:prstGeom prst="line">
            <a:avLst/>
          </a:prstGeom>
          <a:ln w="1016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Gerade Verbindung 25"/>
          <p:cNvCxnSpPr/>
          <p:nvPr/>
        </p:nvCxnSpPr>
        <p:spPr>
          <a:xfrm flipV="1">
            <a:off x="5868144" y="2348880"/>
            <a:ext cx="3275856" cy="1368152"/>
          </a:xfrm>
          <a:prstGeom prst="line">
            <a:avLst/>
          </a:prstGeom>
          <a:ln w="1016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Gerade Verbindung 28"/>
          <p:cNvCxnSpPr/>
          <p:nvPr/>
        </p:nvCxnSpPr>
        <p:spPr>
          <a:xfrm flipV="1">
            <a:off x="5868144" y="4077072"/>
            <a:ext cx="3275856" cy="864096"/>
          </a:xfrm>
          <a:prstGeom prst="line">
            <a:avLst/>
          </a:prstGeom>
          <a:ln w="1016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Gerade Verbindung 31"/>
          <p:cNvCxnSpPr/>
          <p:nvPr/>
        </p:nvCxnSpPr>
        <p:spPr>
          <a:xfrm flipV="1">
            <a:off x="5940152" y="5301208"/>
            <a:ext cx="3203848" cy="1008112"/>
          </a:xfrm>
          <a:prstGeom prst="line">
            <a:avLst/>
          </a:prstGeom>
          <a:ln w="101600">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Abgerundetes Rechteck 5"/>
          <p:cNvSpPr>
            <a:spLocks noChangeArrowheads="1"/>
          </p:cNvSpPr>
          <p:nvPr/>
        </p:nvSpPr>
        <p:spPr bwMode="black">
          <a:xfrm>
            <a:off x="539552" y="2847489"/>
            <a:ext cx="7993063" cy="2963224"/>
          </a:xfrm>
          <a:prstGeom prst="roundRect">
            <a:avLst>
              <a:gd name="adj" fmla="val 16667"/>
            </a:avLst>
          </a:prstGeom>
          <a:solidFill>
            <a:srgbClr val="FF0000"/>
          </a:solidFill>
          <a:ln w="9525" algn="ctr">
            <a:solidFill>
              <a:schemeClr val="tx1"/>
            </a:solidFill>
            <a:miter lim="800000"/>
            <a:headEnd/>
            <a:tailEnd/>
          </a:ln>
        </p:spPr>
        <p:txBody>
          <a:bodyPr wrap="square" lIns="92075" tIns="46038" rIns="92075" bIns="46038" anchor="ctr">
            <a:spAutoFit/>
          </a:bodyPr>
          <a:lstStyle/>
          <a:p>
            <a:pPr algn="ctr"/>
            <a:r>
              <a:rPr lang="de-AT" sz="2400" b="1" dirty="0"/>
              <a:t>Das Ultimatum-Spiel zeigt, </a:t>
            </a:r>
            <a:r>
              <a:rPr lang="de-AT" sz="2400" b="1" dirty="0" smtClean="0"/>
              <a:t>dass sich die meisten </a:t>
            </a:r>
            <a:r>
              <a:rPr lang="de-AT" sz="2400" b="1" dirty="0" smtClean="0"/>
              <a:t>SchülerInnen</a:t>
            </a:r>
            <a:r>
              <a:rPr lang="de-AT" sz="2400" b="1" dirty="0" smtClean="0"/>
              <a:t>,  </a:t>
            </a:r>
            <a:r>
              <a:rPr lang="de-AT" sz="2400" b="1" dirty="0"/>
              <a:t>im Gegensatz </a:t>
            </a:r>
            <a:r>
              <a:rPr lang="de-AT" sz="2400" b="1" dirty="0" smtClean="0"/>
              <a:t>zum Modell des </a:t>
            </a:r>
            <a:r>
              <a:rPr lang="de-AT" sz="2400" b="1" dirty="0"/>
              <a:t>Homo </a:t>
            </a:r>
            <a:r>
              <a:rPr lang="de-AT" sz="2400" b="1" dirty="0" smtClean="0"/>
              <a:t>Oeconomicus</a:t>
            </a:r>
            <a:r>
              <a:rPr lang="de-AT" sz="2400" b="1" dirty="0" smtClean="0"/>
              <a:t>, fair bzw. gerecht verhalten. </a:t>
            </a:r>
          </a:p>
          <a:p>
            <a:pPr algn="ctr"/>
            <a:endParaRPr lang="de-AT" sz="2400" b="1" dirty="0" smtClean="0"/>
          </a:p>
          <a:p>
            <a:pPr algn="ctr"/>
            <a:r>
              <a:rPr lang="de-AT" sz="2400" b="1" dirty="0" smtClean="0"/>
              <a:t>Somit kann angenommen werden, dass sich der Mensch als ein Teil der Wirtschaft (somit die meisten Menschen) ähnlich verhält.</a:t>
            </a:r>
            <a:endParaRPr lang="de-AT" sz="2400"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blinds(horizontal)">
                                      <p:cBhvr>
                                        <p:cTn id="27"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pPr algn="l"/>
            <a:r>
              <a:rPr lang="de-AT" sz="3600" b="1" dirty="0" smtClean="0"/>
              <a:t/>
            </a:r>
            <a:br>
              <a:rPr lang="de-AT" sz="3600" b="1" dirty="0" smtClean="0"/>
            </a:br>
            <a:r>
              <a:rPr lang="de-AT" sz="3600" b="1" dirty="0" smtClean="0"/>
              <a:t>Womit beschäftigt sich die Wirtschafts- und Unternehmensethik?</a:t>
            </a:r>
            <a:r>
              <a:rPr lang="de-AT" dirty="0" smtClean="0"/>
              <a:t/>
            </a:r>
            <a:br>
              <a:rPr lang="de-AT" dirty="0" smtClean="0"/>
            </a:br>
            <a:endParaRPr lang="de-AT" dirty="0"/>
          </a:p>
        </p:txBody>
      </p:sp>
      <p:sp>
        <p:nvSpPr>
          <p:cNvPr id="3" name="Inhaltsplatzhalter 2"/>
          <p:cNvSpPr>
            <a:spLocks noGrp="1"/>
          </p:cNvSpPr>
          <p:nvPr>
            <p:ph idx="1"/>
          </p:nvPr>
        </p:nvSpPr>
        <p:spPr/>
        <p:txBody>
          <a:bodyPr/>
          <a:lstStyle/>
          <a:p>
            <a:pPr lvl="0"/>
            <a:r>
              <a:rPr lang="de-AT" dirty="0" smtClean="0"/>
              <a:t>Wie kann man die Wirtschaft ethisch, sozial und ökologisch gestalten?</a:t>
            </a:r>
          </a:p>
          <a:p>
            <a:pPr lvl="0"/>
            <a:r>
              <a:rPr lang="de-AT" dirty="0" smtClean="0"/>
              <a:t>Wer sind wir als wirtschaftlich verantwortliche Personen?</a:t>
            </a:r>
          </a:p>
          <a:p>
            <a:pPr lvl="0"/>
            <a:r>
              <a:rPr lang="de-AT" dirty="0" smtClean="0"/>
              <a:t>Wie sollen wir die Wirtschaftsordnung gestalten?</a:t>
            </a:r>
          </a:p>
          <a:p>
            <a:pPr lvl="0"/>
            <a:r>
              <a:rPr lang="de-AT" dirty="0" smtClean="0"/>
              <a:t>Wie können wir unter den Bedingungen des Wirtschaftens leben?</a:t>
            </a:r>
          </a:p>
          <a:p>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22</a:t>
            </a:fld>
            <a:endParaRPr lang="de-A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e-AT" sz="3200" b="1" dirty="0" smtClean="0"/>
              <a:t>Beispiele für Aspekte der Wirtschafts- und Unternehmensethik</a:t>
            </a:r>
            <a:endParaRPr lang="de-AT" sz="3200" b="1" dirty="0"/>
          </a:p>
        </p:txBody>
      </p:sp>
      <p:sp>
        <p:nvSpPr>
          <p:cNvPr id="3" name="Inhaltsplatzhalter 2"/>
          <p:cNvSpPr>
            <a:spLocks noGrp="1"/>
          </p:cNvSpPr>
          <p:nvPr>
            <p:ph idx="1"/>
          </p:nvPr>
        </p:nvSpPr>
        <p:spPr>
          <a:xfrm>
            <a:off x="395536" y="1600200"/>
            <a:ext cx="8435280" cy="5257800"/>
          </a:xfrm>
        </p:spPr>
        <p:txBody>
          <a:bodyPr>
            <a:normAutofit fontScale="70000" lnSpcReduction="20000"/>
          </a:bodyPr>
          <a:lstStyle/>
          <a:p>
            <a:pPr lvl="0" algn="just"/>
            <a:r>
              <a:rPr lang="de-AT" i="1" dirty="0" smtClean="0"/>
              <a:t>Ein Bauunternehmen nimmt an einer Ausschreibung teil und glaubt den Großauftrag erhalten zu können. Allerdings gibt es Befürchtungen, dass  ein Mitbewerber versucht, wie bereits in der Vergangenheit unter vorgehaltener Hand gemunkelt wurde, durch Korruption den Auftrag an sich zu reißen. </a:t>
            </a:r>
          </a:p>
          <a:p>
            <a:pPr lvl="0" algn="just">
              <a:buNone/>
            </a:pPr>
            <a:r>
              <a:rPr lang="de-AT" i="1" dirty="0" smtClean="0"/>
              <a:t>	</a:t>
            </a:r>
            <a:r>
              <a:rPr lang="de-AT" b="1" i="1" dirty="0" smtClean="0"/>
              <a:t>Wie soll sich der Bauunternehmer verhalten?</a:t>
            </a:r>
            <a:endParaRPr lang="de-AT" b="1" dirty="0" smtClean="0"/>
          </a:p>
          <a:p>
            <a:pPr algn="just"/>
            <a:endParaRPr lang="de-AT" dirty="0" smtClean="0"/>
          </a:p>
          <a:p>
            <a:pPr lvl="0" algn="just"/>
            <a:r>
              <a:rPr lang="de-AT" i="1" dirty="0" smtClean="0"/>
              <a:t>Ein Industrieunternehmen hat die Möglichkeit, seine Produktion nach Osteuropa zu verlagern. Allerdings würden damit in Österreich, in einer ohnehin strukturschwachen Region, wo das Unternehmen jahrelang angesiedelt ist, viele Arbeitslose entstehen. </a:t>
            </a:r>
          </a:p>
          <a:p>
            <a:pPr lvl="0" algn="just">
              <a:buNone/>
            </a:pPr>
            <a:r>
              <a:rPr lang="de-AT" i="1" dirty="0" smtClean="0"/>
              <a:t>	</a:t>
            </a:r>
            <a:r>
              <a:rPr lang="de-AT" b="1" i="1" dirty="0" smtClean="0"/>
              <a:t>Wie soll diese Standortfrage gelöst werden?</a:t>
            </a:r>
            <a:endParaRPr lang="de-AT" b="1" dirty="0" smtClean="0"/>
          </a:p>
          <a:p>
            <a:pPr algn="just">
              <a:buNone/>
            </a:pPr>
            <a:endParaRPr lang="de-AT" dirty="0" smtClean="0"/>
          </a:p>
          <a:p>
            <a:pPr lvl="0" algn="just"/>
            <a:r>
              <a:rPr lang="de-AT" i="1" dirty="0" smtClean="0"/>
              <a:t>Eine Bank könnte ein sehr großes Projekt mit-finanzieren und dabei sehr gut verdienen, allerdings ist dieses Projekt ökologisch sehr bedenklich. </a:t>
            </a:r>
          </a:p>
          <a:p>
            <a:pPr lvl="0" algn="just">
              <a:buNone/>
            </a:pPr>
            <a:r>
              <a:rPr lang="de-AT" i="1" dirty="0" smtClean="0"/>
              <a:t>	</a:t>
            </a:r>
            <a:r>
              <a:rPr lang="de-AT" b="1" i="1" dirty="0" smtClean="0"/>
              <a:t>Soll diese Finanzierung übernommen werden?</a:t>
            </a:r>
            <a:endParaRPr lang="de-AT" b="1" dirty="0" smtClean="0"/>
          </a:p>
        </p:txBody>
      </p:sp>
      <p:sp>
        <p:nvSpPr>
          <p:cNvPr id="4" name="Foliennummernplatzhalter 3"/>
          <p:cNvSpPr>
            <a:spLocks noGrp="1"/>
          </p:cNvSpPr>
          <p:nvPr>
            <p:ph type="sldNum" sz="quarter" idx="12"/>
          </p:nvPr>
        </p:nvSpPr>
        <p:spPr/>
        <p:txBody>
          <a:bodyPr/>
          <a:lstStyle/>
          <a:p>
            <a:fld id="{D4F8DED2-BE3F-4C30-9833-681E8456912D}" type="slidenum">
              <a:rPr lang="de-AT" smtClean="0"/>
              <a:pPr/>
              <a:t>23</a:t>
            </a:fld>
            <a:endParaRPr lang="de-A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10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1000"/>
                                        <p:tgtEl>
                                          <p:spTgt spid="3">
                                            <p:txEl>
                                              <p:pRg st="6" end="6"/>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pPr algn="l"/>
            <a:r>
              <a:rPr lang="de-AT" b="1" dirty="0" smtClean="0"/>
              <a:t>Wirtschafts- und Unternehmensethik</a:t>
            </a:r>
            <a:endParaRPr lang="de-AT" b="1" dirty="0"/>
          </a:p>
        </p:txBody>
      </p:sp>
      <p:sp>
        <p:nvSpPr>
          <p:cNvPr id="3" name="Inhaltsplatzhalter 2"/>
          <p:cNvSpPr>
            <a:spLocks noGrp="1"/>
          </p:cNvSpPr>
          <p:nvPr>
            <p:ph idx="1"/>
          </p:nvPr>
        </p:nvSpPr>
        <p:spPr>
          <a:xfrm>
            <a:off x="500034" y="1785926"/>
            <a:ext cx="8229600" cy="4525963"/>
          </a:xfrm>
        </p:spPr>
        <p:txBody>
          <a:bodyPr>
            <a:normAutofit fontScale="85000" lnSpcReduction="20000"/>
          </a:bodyPr>
          <a:lstStyle/>
          <a:p>
            <a:pPr>
              <a:buNone/>
            </a:pPr>
            <a:r>
              <a:rPr lang="de-AT" b="1" dirty="0" smtClean="0"/>
              <a:t>Wirtschaftsethik</a:t>
            </a:r>
          </a:p>
          <a:p>
            <a:r>
              <a:rPr lang="de-AT" dirty="0" smtClean="0"/>
              <a:t>soll Wirtschaft und Ethik vereinen</a:t>
            </a:r>
          </a:p>
          <a:p>
            <a:r>
              <a:rPr lang="de-AT" sz="3300" dirty="0" smtClean="0"/>
              <a:t>umfasst </a:t>
            </a:r>
            <a:r>
              <a:rPr lang="de-AT" sz="3300" dirty="0"/>
              <a:t>die Ethik aller </a:t>
            </a:r>
            <a:r>
              <a:rPr lang="de-AT" sz="3300" dirty="0" smtClean="0"/>
              <a:t>Wirtschaftsteilnehmer</a:t>
            </a:r>
          </a:p>
          <a:p>
            <a:pPr>
              <a:buNone/>
            </a:pPr>
            <a:endParaRPr lang="de-AT" b="1" dirty="0"/>
          </a:p>
          <a:p>
            <a:pPr>
              <a:buNone/>
            </a:pPr>
            <a:r>
              <a:rPr lang="de-AT" b="1" dirty="0" smtClean="0"/>
              <a:t>Unternehmensethik </a:t>
            </a:r>
          </a:p>
          <a:p>
            <a:r>
              <a:rPr lang="de-AT" sz="3400" dirty="0" smtClean="0"/>
              <a:t>ist ein Teil der Wirtschaftsethik</a:t>
            </a:r>
          </a:p>
          <a:p>
            <a:r>
              <a:rPr lang="de-AT" sz="3300" dirty="0" smtClean="0"/>
              <a:t>bezieht </a:t>
            </a:r>
            <a:r>
              <a:rPr lang="de-AT" sz="3300" dirty="0"/>
              <a:t>sich </a:t>
            </a:r>
            <a:r>
              <a:rPr lang="de-AT" sz="3300" dirty="0" smtClean="0"/>
              <a:t>auf </a:t>
            </a:r>
            <a:r>
              <a:rPr lang="de-AT" sz="3300" dirty="0"/>
              <a:t>das spezifische Handeln und Unterlassen </a:t>
            </a:r>
            <a:r>
              <a:rPr lang="de-AT" sz="3300" dirty="0" smtClean="0"/>
              <a:t>in Unternehmen </a:t>
            </a:r>
          </a:p>
          <a:p>
            <a:r>
              <a:rPr lang="de-AT" sz="3300" dirty="0" smtClean="0"/>
              <a:t>beschreibt </a:t>
            </a:r>
            <a:r>
              <a:rPr lang="de-AT" sz="3300" dirty="0"/>
              <a:t>Aspekte der Betriebswirtschaftslehre, die sich mit Zielen, Werten, Normen und Folgen des betrieblichen Wirtschaftens </a:t>
            </a:r>
            <a:r>
              <a:rPr lang="de-AT" sz="3300" dirty="0" smtClean="0"/>
              <a:t>beschäftigen</a:t>
            </a:r>
            <a:endParaRPr lang="de-AT" sz="3300" dirty="0"/>
          </a:p>
          <a:p>
            <a:endParaRPr lang="de-AT" dirty="0" smtClean="0"/>
          </a:p>
        </p:txBody>
      </p:sp>
      <p:sp>
        <p:nvSpPr>
          <p:cNvPr id="8" name="Foliennummernplatzhalter 7"/>
          <p:cNvSpPr>
            <a:spLocks noGrp="1"/>
          </p:cNvSpPr>
          <p:nvPr>
            <p:ph type="sldNum" sz="quarter" idx="12"/>
          </p:nvPr>
        </p:nvSpPr>
        <p:spPr/>
        <p:txBody>
          <a:bodyPr/>
          <a:lstStyle/>
          <a:p>
            <a:fld id="{D4F8DED2-BE3F-4C30-9833-681E8456912D}" type="slidenum">
              <a:rPr lang="de-AT" smtClean="0"/>
              <a:pPr/>
              <a:t>24</a:t>
            </a:fld>
            <a:endParaRPr lang="de-AT"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fld id="{D4F8DED2-BE3F-4C30-9833-681E8456912D}" type="slidenum">
              <a:rPr lang="de-AT" smtClean="0"/>
              <a:pPr/>
              <a:t>25</a:t>
            </a:fld>
            <a:endParaRPr lang="de-AT" dirty="0"/>
          </a:p>
        </p:txBody>
      </p:sp>
      <p:graphicFrame>
        <p:nvGraphicFramePr>
          <p:cNvPr id="5" name="Diagramm 4"/>
          <p:cNvGraphicFramePr/>
          <p:nvPr/>
        </p:nvGraphicFramePr>
        <p:xfrm>
          <a:off x="323528" y="1772816"/>
          <a:ext cx="4752528"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52" name="AutoShape 4"/>
          <p:cNvSpPr>
            <a:spLocks noChangeArrowheads="1"/>
          </p:cNvSpPr>
          <p:nvPr/>
        </p:nvSpPr>
        <p:spPr bwMode="auto">
          <a:xfrm>
            <a:off x="3671392" y="1844824"/>
            <a:ext cx="5472608" cy="936749"/>
          </a:xfrm>
          <a:prstGeom prst="homePlate">
            <a:avLst>
              <a:gd name="adj" fmla="val 127753"/>
            </a:avLst>
          </a:prstGeom>
          <a:solidFill>
            <a:srgbClr val="B6DDE8">
              <a:alpha val="8000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Oberste Ebene: Gesellschaft als Ganzes</a:t>
            </a:r>
            <a:endParaRPr kumimoji="0" lang="de-DE"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z.B.  rechtliche, gesellschaftliche und wirtschaftliche Rahmenordnung   </a:t>
            </a:r>
            <a:endParaRPr kumimoji="0" lang="de-DE" b="0"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AutoShape 3"/>
          <p:cNvSpPr>
            <a:spLocks noChangeArrowheads="1"/>
          </p:cNvSpPr>
          <p:nvPr/>
        </p:nvSpPr>
        <p:spPr bwMode="auto">
          <a:xfrm>
            <a:off x="3671392" y="2996952"/>
            <a:ext cx="5472608" cy="865882"/>
          </a:xfrm>
          <a:prstGeom prst="homePlate">
            <a:avLst>
              <a:gd name="adj" fmla="val 159341"/>
            </a:avLst>
          </a:prstGeom>
          <a:solidFill>
            <a:srgbClr val="89EC6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Mittlere Ebene: Unternehmen, Organisationen</a:t>
            </a:r>
            <a:endParaRPr kumimoji="0" lang="de-DE"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z.B. Unternehmen, Organisationen (Gewerkschaften etc.)             </a:t>
            </a:r>
            <a:endParaRPr kumimoji="0" lang="de-DE"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AutoShape 2"/>
          <p:cNvSpPr>
            <a:spLocks noChangeArrowheads="1"/>
          </p:cNvSpPr>
          <p:nvPr/>
        </p:nvSpPr>
        <p:spPr bwMode="auto">
          <a:xfrm>
            <a:off x="3707904" y="4077072"/>
            <a:ext cx="5436096" cy="936104"/>
          </a:xfrm>
          <a:prstGeom prst="homePlate">
            <a:avLst>
              <a:gd name="adj" fmla="val 159341"/>
            </a:avLst>
          </a:prstGeom>
          <a:solidFill>
            <a:srgbClr val="FABF8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Basisebene:  Der einzelne Mensch</a:t>
            </a:r>
            <a:endParaRPr kumimoji="0" lang="de-DE"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DE"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z.B. Führungskräfte,  Mitarbeiter, Konsumenten, Bürger etc.            </a:t>
            </a:r>
            <a:endParaRPr kumimoji="0" lang="de-DE"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Rectangle 7"/>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AT" sz="800" b="0" i="0" u="none" strike="noStrike" cap="none" normalizeH="0" baseline="0" dirty="0" smtClean="0">
                <a:ln>
                  <a:noFill/>
                </a:ln>
                <a:solidFill>
                  <a:schemeClr val="tx1"/>
                </a:solidFill>
                <a:effectLst/>
                <a:latin typeface="Arial" pitchFamily="34" charset="0"/>
                <a:cs typeface="Arial" pitchFamily="34" charset="0"/>
              </a:rPr>
              <a:t/>
            </a:r>
            <a:br>
              <a:rPr kumimoji="0" lang="de-AT" sz="800" b="0" i="0" u="none" strike="noStrike" cap="none" normalizeH="0" baseline="0" dirty="0" smtClean="0">
                <a:ln>
                  <a:noFill/>
                </a:ln>
                <a:solidFill>
                  <a:schemeClr val="tx1"/>
                </a:solidFill>
                <a:effectLst/>
                <a:latin typeface="Arial" pitchFamily="34" charset="0"/>
                <a:cs typeface="Arial" pitchFamily="34" charset="0"/>
              </a:rPr>
            </a:br>
            <a:endParaRPr kumimoji="0" lang="de-AT"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AT"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Rectangle 10"/>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de-AT" dirty="0"/>
          </a:p>
        </p:txBody>
      </p:sp>
      <p:sp>
        <p:nvSpPr>
          <p:cNvPr id="13" name="Textfeld 12"/>
          <p:cNvSpPr txBox="1"/>
          <p:nvPr/>
        </p:nvSpPr>
        <p:spPr>
          <a:xfrm>
            <a:off x="251520" y="332656"/>
            <a:ext cx="8568952" cy="584775"/>
          </a:xfrm>
          <a:prstGeom prst="rect">
            <a:avLst/>
          </a:prstGeom>
          <a:noFill/>
        </p:spPr>
        <p:txBody>
          <a:bodyPr wrap="square" rtlCol="0">
            <a:spAutoFit/>
          </a:bodyPr>
          <a:lstStyle/>
          <a:p>
            <a:r>
              <a:rPr lang="de-AT" sz="3200" b="1" dirty="0" smtClean="0"/>
              <a:t>Wirtschafts-, Unternehmens-, Individualethik</a:t>
            </a:r>
            <a:endParaRPr lang="de-AT" sz="32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143000"/>
          </a:xfrm>
        </p:spPr>
        <p:txBody>
          <a:bodyPr/>
          <a:lstStyle/>
          <a:p>
            <a:pPr algn="l"/>
            <a:r>
              <a:rPr lang="de-AT" b="1" dirty="0" smtClean="0"/>
              <a:t>Gruppenarbeit</a:t>
            </a:r>
            <a:endParaRPr lang="de-AT" b="1" dirty="0"/>
          </a:p>
        </p:txBody>
      </p:sp>
      <p:sp>
        <p:nvSpPr>
          <p:cNvPr id="3" name="Inhaltsplatzhalter 2"/>
          <p:cNvSpPr>
            <a:spLocks noGrp="1"/>
          </p:cNvSpPr>
          <p:nvPr>
            <p:ph idx="1"/>
          </p:nvPr>
        </p:nvSpPr>
        <p:spPr>
          <a:xfrm>
            <a:off x="467544" y="1412776"/>
            <a:ext cx="8229600" cy="4781128"/>
          </a:xfrm>
        </p:spPr>
        <p:txBody>
          <a:bodyPr>
            <a:normAutofit lnSpcReduction="10000"/>
          </a:bodyPr>
          <a:lstStyle/>
          <a:p>
            <a:pPr marL="539750" indent="-539750">
              <a:buFont typeface="Wingdings" pitchFamily="2" charset="2"/>
              <a:buChar char="Ø"/>
            </a:pPr>
            <a:r>
              <a:rPr lang="de-AT" dirty="0" smtClean="0"/>
              <a:t>Gruppen zu max. 3-4 Personen</a:t>
            </a:r>
          </a:p>
          <a:p>
            <a:pPr marL="539750" indent="-539750">
              <a:buFont typeface="Wingdings" pitchFamily="2" charset="2"/>
              <a:buChar char="Ø"/>
            </a:pPr>
            <a:r>
              <a:rPr lang="de-AT" dirty="0" smtClean="0"/>
              <a:t>Jede Gruppe bekommt 3 Tageszeitungen.</a:t>
            </a:r>
          </a:p>
          <a:p>
            <a:pPr marL="539750" indent="-539750">
              <a:buFont typeface="Wingdings" pitchFamily="2" charset="2"/>
              <a:buChar char="Ø"/>
            </a:pPr>
            <a:r>
              <a:rPr lang="de-AT" dirty="0" smtClean="0"/>
              <a:t>Suchen Sie aus diesen Zeitungen Überschriften, Schlagzeilen und Artikel, die Wirtschafts- und Unternehmensethik betreffen.</a:t>
            </a:r>
          </a:p>
          <a:p>
            <a:pPr marL="539750" indent="-539750">
              <a:buFont typeface="Wingdings" pitchFamily="2" charset="2"/>
              <a:buChar char="Ø"/>
            </a:pPr>
            <a:r>
              <a:rPr lang="de-AT" dirty="0" smtClean="0"/>
              <a:t>Gestalten Sie anschließend mit Ihren Zeitungsausschnitten ein Plakat.</a:t>
            </a:r>
          </a:p>
          <a:p>
            <a:pPr marL="539750" indent="-539750">
              <a:buFont typeface="Wingdings" pitchFamily="2" charset="2"/>
              <a:buChar char="Ø"/>
            </a:pPr>
            <a:r>
              <a:rPr lang="de-AT" dirty="0" smtClean="0"/>
              <a:t>Arbeitszeit: 15 Minuten</a:t>
            </a:r>
          </a:p>
          <a:p>
            <a:pPr>
              <a:buNone/>
            </a:pPr>
            <a:endParaRPr lang="de-AT" dirty="0" smtClean="0"/>
          </a:p>
          <a:p>
            <a:pPr>
              <a:buNone/>
            </a:pPr>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26</a:t>
            </a:fld>
            <a:endParaRPr lang="de-A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lgn="l"/>
            <a:r>
              <a:rPr lang="de-AT" sz="4000" b="1" dirty="0" smtClean="0"/>
              <a:t>Geschichte des jungen Hirten </a:t>
            </a:r>
            <a:r>
              <a:rPr lang="de-AT" sz="4000" b="1" dirty="0" smtClean="0"/>
              <a:t>Gyges</a:t>
            </a:r>
            <a:endParaRPr lang="de-AT" sz="4000" b="1" dirty="0"/>
          </a:p>
        </p:txBody>
      </p:sp>
      <p:sp>
        <p:nvSpPr>
          <p:cNvPr id="3" name="Inhaltsplatzhalter 2"/>
          <p:cNvSpPr>
            <a:spLocks noGrp="1"/>
          </p:cNvSpPr>
          <p:nvPr>
            <p:ph idx="1"/>
          </p:nvPr>
        </p:nvSpPr>
        <p:spPr>
          <a:xfrm>
            <a:off x="395536" y="1340768"/>
            <a:ext cx="8352928" cy="1656184"/>
          </a:xfrm>
          <a:solidFill>
            <a:schemeClr val="accent3">
              <a:lumMod val="40000"/>
              <a:lumOff val="60000"/>
            </a:schemeClr>
          </a:solidFill>
          <a:ln w="19050">
            <a:solidFill>
              <a:schemeClr val="tx1"/>
            </a:solidFill>
            <a:prstDash val="sysDash"/>
          </a:ln>
        </p:spPr>
        <p:txBody>
          <a:bodyPr>
            <a:normAutofit/>
          </a:bodyPr>
          <a:lstStyle/>
          <a:p>
            <a:pPr>
              <a:buNone/>
            </a:pPr>
            <a:endParaRPr lang="de-AT" sz="1100" b="1" dirty="0" smtClean="0"/>
          </a:p>
          <a:p>
            <a:pPr>
              <a:buNone/>
            </a:pPr>
            <a:r>
              <a:rPr lang="de-AT" sz="2200" b="1" dirty="0" smtClean="0"/>
              <a:t>Anschließend fragt der Schüler seinen Lehrer Sokrates:</a:t>
            </a:r>
          </a:p>
          <a:p>
            <a:pPr>
              <a:buNone/>
            </a:pPr>
            <a:endParaRPr lang="de-AT" sz="1200" i="1" dirty="0" smtClean="0"/>
          </a:p>
          <a:p>
            <a:pPr algn="ctr">
              <a:buNone/>
            </a:pPr>
            <a:r>
              <a:rPr lang="de-AT" b="1" i="1" dirty="0" smtClean="0">
                <a:latin typeface="Monotype Corsiva" pitchFamily="66" charset="0"/>
              </a:rPr>
              <a:t>Würde nicht jeder so handeln wie </a:t>
            </a:r>
            <a:r>
              <a:rPr lang="de-AT" b="1" i="1" dirty="0" smtClean="0">
                <a:latin typeface="Monotype Corsiva" pitchFamily="66" charset="0"/>
              </a:rPr>
              <a:t>Gyges</a:t>
            </a:r>
            <a:r>
              <a:rPr lang="de-AT" b="1" i="1" dirty="0" smtClean="0">
                <a:latin typeface="Monotype Corsiva" pitchFamily="66" charset="0"/>
              </a:rPr>
              <a:t>?</a:t>
            </a:r>
          </a:p>
          <a:p>
            <a:pPr>
              <a:buNone/>
            </a:pPr>
            <a:endParaRPr lang="de-AT" sz="1600" dirty="0"/>
          </a:p>
        </p:txBody>
      </p:sp>
      <p:sp>
        <p:nvSpPr>
          <p:cNvPr id="6" name="Inhaltsplatzhalter 2"/>
          <p:cNvSpPr txBox="1">
            <a:spLocks/>
          </p:cNvSpPr>
          <p:nvPr/>
        </p:nvSpPr>
        <p:spPr>
          <a:xfrm>
            <a:off x="395536" y="1556793"/>
            <a:ext cx="8229600" cy="86409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sng"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sng"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AT" sz="32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Foliennummernplatzhalter 4"/>
          <p:cNvSpPr>
            <a:spLocks noGrp="1"/>
          </p:cNvSpPr>
          <p:nvPr>
            <p:ph type="sldNum" sz="quarter" idx="12"/>
          </p:nvPr>
        </p:nvSpPr>
        <p:spPr/>
        <p:txBody>
          <a:bodyPr/>
          <a:lstStyle/>
          <a:p>
            <a:fld id="{D4F8DED2-BE3F-4C30-9833-681E8456912D}" type="slidenum">
              <a:rPr lang="de-AT" smtClean="0"/>
              <a:pPr/>
              <a:t>3</a:t>
            </a:fld>
            <a:endParaRPr lang="de-AT" dirty="0"/>
          </a:p>
        </p:txBody>
      </p:sp>
      <p:sp>
        <p:nvSpPr>
          <p:cNvPr id="7" name="Textfeld 6"/>
          <p:cNvSpPr txBox="1"/>
          <p:nvPr/>
        </p:nvSpPr>
        <p:spPr>
          <a:xfrm>
            <a:off x="395536" y="3140968"/>
            <a:ext cx="5976664" cy="923330"/>
          </a:xfrm>
          <a:prstGeom prst="rect">
            <a:avLst/>
          </a:prstGeom>
          <a:noFill/>
        </p:spPr>
        <p:txBody>
          <a:bodyPr wrap="square" rtlCol="0">
            <a:spAutoFit/>
          </a:bodyPr>
          <a:lstStyle/>
          <a:p>
            <a:r>
              <a:rPr lang="de-AT" sz="3600" b="1" u="sng" dirty="0" smtClean="0"/>
              <a:t>Diskussionsfrage:</a:t>
            </a:r>
          </a:p>
          <a:p>
            <a:endParaRPr lang="de-AT" dirty="0"/>
          </a:p>
        </p:txBody>
      </p:sp>
      <p:sp>
        <p:nvSpPr>
          <p:cNvPr id="8" name="Wolke 7"/>
          <p:cNvSpPr/>
          <p:nvPr/>
        </p:nvSpPr>
        <p:spPr>
          <a:xfrm>
            <a:off x="323528" y="3717032"/>
            <a:ext cx="8424936" cy="2952328"/>
          </a:xfrm>
          <a:prstGeom prst="cloud">
            <a:avLst/>
          </a:prstGeom>
          <a:solidFill>
            <a:schemeClr val="accent1">
              <a:lumMod val="40000"/>
              <a:lumOff val="60000"/>
              <a:alpha val="7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sz="3200" b="1" i="1" dirty="0" smtClean="0">
                <a:solidFill>
                  <a:schemeClr val="tx1"/>
                </a:solidFill>
              </a:rPr>
              <a:t>Warum sollte jemand etwas Gutes tun, wenn es keiner bemerkt und wenn man selbst nichts davon hat?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1000" fill="hold"/>
                                        <p:tgtEl>
                                          <p:spTgt spid="8"/>
                                        </p:tgtEl>
                                        <p:attrNameLst>
                                          <p:attrName>ppt_x</p:attrName>
                                        </p:attrNameLst>
                                      </p:cBhvr>
                                      <p:tavLst>
                                        <p:tav tm="0">
                                          <p:val>
                                            <p:strVal val="#ppt_x"/>
                                          </p:val>
                                        </p:tav>
                                        <p:tav tm="100000">
                                          <p:val>
                                            <p:strVal val="#ppt_x"/>
                                          </p:val>
                                        </p:tav>
                                      </p:tavLst>
                                    </p:anim>
                                    <p:anim calcmode="lin" valueType="num">
                                      <p:cBhvr additive="base">
                                        <p:cTn id="12"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Autofit/>
          </a:bodyPr>
          <a:lstStyle/>
          <a:p>
            <a:r>
              <a:rPr lang="de-AT" sz="3600" b="1" dirty="0" smtClean="0"/>
              <a:t>Die Ethik beschäftigt sich schon seit mehr als 2000 Jahren mit folgenden Fragen:</a:t>
            </a:r>
            <a:endParaRPr lang="de-AT" sz="3600" b="1" dirty="0"/>
          </a:p>
        </p:txBody>
      </p:sp>
      <p:sp>
        <p:nvSpPr>
          <p:cNvPr id="3" name="Inhaltsplatzhalter 2"/>
          <p:cNvSpPr>
            <a:spLocks noGrp="1"/>
          </p:cNvSpPr>
          <p:nvPr>
            <p:ph idx="1"/>
          </p:nvPr>
        </p:nvSpPr>
        <p:spPr>
          <a:xfrm>
            <a:off x="467544" y="1772816"/>
            <a:ext cx="8229600" cy="4525963"/>
          </a:xfrm>
        </p:spPr>
        <p:txBody>
          <a:bodyPr/>
          <a:lstStyle/>
          <a:p>
            <a:pPr>
              <a:buNone/>
            </a:pPr>
            <a:endParaRPr lang="de-AT" dirty="0" smtClean="0"/>
          </a:p>
          <a:p>
            <a:pPr marL="630238" indent="-630238">
              <a:buFont typeface="Wingdings" pitchFamily="2" charset="2"/>
              <a:buChar char="ü"/>
            </a:pPr>
            <a:r>
              <a:rPr lang="de-AT" dirty="0" smtClean="0"/>
              <a:t>Was ist ein gutes Leben?</a:t>
            </a:r>
          </a:p>
          <a:p>
            <a:pPr marL="630238" indent="-630238">
              <a:buFont typeface="Wingdings" pitchFamily="2" charset="2"/>
              <a:buChar char="ü"/>
            </a:pPr>
            <a:r>
              <a:rPr lang="de-AT" dirty="0" smtClean="0"/>
              <a:t>Wie werde ich ein guter Mensch?</a:t>
            </a:r>
          </a:p>
          <a:p>
            <a:pPr marL="630238" indent="-630238">
              <a:buFont typeface="Wingdings" pitchFamily="2" charset="2"/>
              <a:buChar char="ü"/>
            </a:pPr>
            <a:r>
              <a:rPr lang="de-AT" dirty="0" smtClean="0"/>
              <a:t>Was bedeutet gerechtes Zusammenleben?</a:t>
            </a:r>
          </a:p>
          <a:p>
            <a:pPr marL="630238" indent="-630238">
              <a:buFont typeface="Wingdings" pitchFamily="2" charset="2"/>
              <a:buChar char="ü"/>
            </a:pPr>
            <a:r>
              <a:rPr lang="de-AT" dirty="0" smtClean="0"/>
              <a:t>Was sollen wir tun? – als Individuum, Mitmensch, Mitglied der Gesellschaft, in der Natur lebendes Lebewesen</a:t>
            </a:r>
          </a:p>
          <a:p>
            <a:pPr>
              <a:buNone/>
            </a:pPr>
            <a:endParaRPr lang="de-AT" dirty="0" smtClean="0"/>
          </a:p>
          <a:p>
            <a:pPr>
              <a:buNone/>
            </a:pPr>
            <a:endParaRPr lang="de-AT" dirty="0" smtClean="0"/>
          </a:p>
          <a:p>
            <a:pPr>
              <a:buNone/>
            </a:pPr>
            <a:endParaRPr lang="de-AT" dirty="0" smtClean="0"/>
          </a:p>
          <a:p>
            <a:pPr>
              <a:buNone/>
            </a:pPr>
            <a:endParaRPr lang="de-AT" dirty="0"/>
          </a:p>
          <a:p>
            <a:pPr>
              <a:buNone/>
            </a:pPr>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4</a:t>
            </a:fld>
            <a:endParaRPr lang="de-A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260648"/>
            <a:ext cx="8363272" cy="864096"/>
          </a:xfrm>
        </p:spPr>
        <p:style>
          <a:lnRef idx="1">
            <a:schemeClr val="accent1"/>
          </a:lnRef>
          <a:fillRef idx="2">
            <a:schemeClr val="accent1"/>
          </a:fillRef>
          <a:effectRef idx="1">
            <a:schemeClr val="accent1"/>
          </a:effectRef>
          <a:fontRef idx="minor">
            <a:schemeClr val="dk1"/>
          </a:fontRef>
        </p:style>
        <p:txBody>
          <a:bodyPr>
            <a:normAutofit/>
          </a:bodyPr>
          <a:lstStyle/>
          <a:p>
            <a:pPr algn="l"/>
            <a:r>
              <a:rPr lang="de-AT" sz="4000" b="1" dirty="0" smtClean="0"/>
              <a:t>Begriffsklärung:  Moral</a:t>
            </a:r>
            <a:endParaRPr lang="de-AT" sz="4000" b="1" dirty="0"/>
          </a:p>
        </p:txBody>
      </p:sp>
      <p:sp>
        <p:nvSpPr>
          <p:cNvPr id="3" name="Inhaltsplatzhalter 2"/>
          <p:cNvSpPr>
            <a:spLocks noGrp="1"/>
          </p:cNvSpPr>
          <p:nvPr>
            <p:ph idx="1"/>
          </p:nvPr>
        </p:nvSpPr>
        <p:spPr>
          <a:xfrm>
            <a:off x="428596" y="1428736"/>
            <a:ext cx="8429684" cy="5143536"/>
          </a:xfrm>
        </p:spPr>
        <p:txBody>
          <a:bodyPr>
            <a:normAutofit fontScale="92500"/>
          </a:bodyPr>
          <a:lstStyle/>
          <a:p>
            <a:pPr marL="360363" indent="-360363"/>
            <a:r>
              <a:rPr lang="de-AT" dirty="0"/>
              <a:t>a</a:t>
            </a:r>
            <a:r>
              <a:rPr lang="de-AT" dirty="0" smtClean="0"/>
              <a:t>us dem Lateinischen „</a:t>
            </a:r>
            <a:r>
              <a:rPr lang="de-AT" dirty="0" smtClean="0"/>
              <a:t>mos</a:t>
            </a:r>
            <a:r>
              <a:rPr lang="de-AT" dirty="0" smtClean="0"/>
              <a:t>“ = Sitte</a:t>
            </a:r>
          </a:p>
          <a:p>
            <a:pPr marL="360363" indent="-360363"/>
            <a:r>
              <a:rPr lang="de-AT" dirty="0" smtClean="0"/>
              <a:t>Werte</a:t>
            </a:r>
            <a:r>
              <a:rPr lang="de-AT" dirty="0"/>
              <a:t>, Normen und Haltungen, die in </a:t>
            </a:r>
            <a:r>
              <a:rPr lang="de-AT" dirty="0" smtClean="0"/>
              <a:t>einer Gesellschaft tatsächlich </a:t>
            </a:r>
            <a:r>
              <a:rPr lang="de-AT" dirty="0"/>
              <a:t>gültig </a:t>
            </a:r>
            <a:r>
              <a:rPr lang="de-AT" dirty="0" smtClean="0"/>
              <a:t>sind („geltende Moral“)</a:t>
            </a:r>
          </a:p>
          <a:p>
            <a:pPr marL="360363" indent="-360363"/>
            <a:r>
              <a:rPr lang="de-AT" dirty="0"/>
              <a:t>n</a:t>
            </a:r>
            <a:r>
              <a:rPr lang="de-AT" dirty="0" smtClean="0"/>
              <a:t>ur in Interaktionsbeziehungen mit Anderen sinnvoll (kollektives Unternehmen)</a:t>
            </a:r>
          </a:p>
          <a:p>
            <a:pPr marL="360363" indent="-360363"/>
            <a:r>
              <a:rPr lang="de-AT" dirty="0"/>
              <a:t>k</a:t>
            </a:r>
            <a:r>
              <a:rPr lang="de-AT" dirty="0" smtClean="0"/>
              <a:t>eine Allgemeingültigkeit da von unterschiedlichen kulturellen, religiösen etc. Entwicklungen abhängig</a:t>
            </a:r>
          </a:p>
          <a:p>
            <a:pPr marL="360363" indent="-360363"/>
            <a:r>
              <a:rPr lang="de-AT" dirty="0" smtClean="0"/>
              <a:t>„Regeln“ die befolgt werden sollten (kein MUSS)</a:t>
            </a:r>
          </a:p>
          <a:p>
            <a:pPr>
              <a:buNone/>
              <a:tabLst>
                <a:tab pos="1169988" algn="l"/>
              </a:tabLst>
            </a:pPr>
            <a:endParaRPr lang="de-AT" dirty="0" smtClean="0"/>
          </a:p>
          <a:p>
            <a:pPr marL="360363" indent="-360363">
              <a:buNone/>
            </a:pPr>
            <a:endParaRPr lang="de-AT" dirty="0"/>
          </a:p>
          <a:p>
            <a:pPr>
              <a:buNone/>
            </a:pPr>
            <a:endParaRPr lang="de-AT" dirty="0"/>
          </a:p>
          <a:p>
            <a:pPr>
              <a:buNone/>
            </a:pPr>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5</a:t>
            </a:fld>
            <a:endParaRPr lang="de-A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922114"/>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de-AT" sz="4000" b="1" dirty="0" smtClean="0"/>
              <a:t>Begriffsklärung:  Ethik</a:t>
            </a:r>
            <a:endParaRPr lang="de-AT" sz="4000" b="1" dirty="0"/>
          </a:p>
        </p:txBody>
      </p:sp>
      <p:sp>
        <p:nvSpPr>
          <p:cNvPr id="3" name="Inhaltsplatzhalter 2"/>
          <p:cNvSpPr>
            <a:spLocks noGrp="1"/>
          </p:cNvSpPr>
          <p:nvPr>
            <p:ph idx="1"/>
          </p:nvPr>
        </p:nvSpPr>
        <p:spPr>
          <a:xfrm>
            <a:off x="428596" y="1428736"/>
            <a:ext cx="8429684" cy="5143536"/>
          </a:xfrm>
        </p:spPr>
        <p:txBody>
          <a:bodyPr>
            <a:normAutofit/>
          </a:bodyPr>
          <a:lstStyle/>
          <a:p>
            <a:pPr marL="360363" indent="-360363"/>
            <a:r>
              <a:rPr lang="de-AT" dirty="0"/>
              <a:t>a</a:t>
            </a:r>
            <a:r>
              <a:rPr lang="de-AT" dirty="0" smtClean="0"/>
              <a:t>us dem Griechischen „</a:t>
            </a:r>
            <a:r>
              <a:rPr lang="de-AT" dirty="0" smtClean="0"/>
              <a:t>ethos</a:t>
            </a:r>
            <a:r>
              <a:rPr lang="de-AT" dirty="0" smtClean="0"/>
              <a:t>“ = Gewohnheit, Brauch</a:t>
            </a:r>
            <a:endParaRPr lang="de-AT" dirty="0"/>
          </a:p>
          <a:p>
            <a:pPr marL="360363" indent="-360363">
              <a:tabLst>
                <a:tab pos="1169988" algn="l"/>
              </a:tabLst>
            </a:pPr>
            <a:r>
              <a:rPr lang="de-AT" dirty="0" smtClean="0"/>
              <a:t>kritische </a:t>
            </a:r>
            <a:r>
              <a:rPr lang="de-AT" dirty="0"/>
              <a:t>Reflektion von Moral </a:t>
            </a:r>
            <a:r>
              <a:rPr lang="de-AT" dirty="0" smtClean="0"/>
              <a:t>mit argumentativer Begründung</a:t>
            </a:r>
          </a:p>
          <a:p>
            <a:pPr marL="360363" indent="-360363">
              <a:tabLst>
                <a:tab pos="1169988" algn="l"/>
              </a:tabLst>
            </a:pPr>
            <a:r>
              <a:rPr lang="de-AT" dirty="0" smtClean="0"/>
              <a:t>soll </a:t>
            </a:r>
            <a:r>
              <a:rPr lang="de-AT" dirty="0"/>
              <a:t>die Menschen dazu bewegen, </a:t>
            </a:r>
            <a:r>
              <a:rPr lang="de-AT" dirty="0" smtClean="0"/>
              <a:t>über die allgemein </a:t>
            </a:r>
            <a:r>
              <a:rPr lang="de-AT" dirty="0"/>
              <a:t>geltende Moral nachzudenken und diese zu </a:t>
            </a:r>
            <a:r>
              <a:rPr lang="de-AT" dirty="0" smtClean="0"/>
              <a:t>begründen</a:t>
            </a:r>
          </a:p>
          <a:p>
            <a:pPr marL="360363" indent="-360363">
              <a:tabLst>
                <a:tab pos="1169988" algn="l"/>
              </a:tabLst>
            </a:pPr>
            <a:r>
              <a:rPr lang="de-AT" dirty="0" smtClean="0"/>
              <a:t>Instrument zur Begründung und Anwendung von Moral</a:t>
            </a:r>
          </a:p>
          <a:p>
            <a:pPr marL="360363" indent="-360363">
              <a:buNone/>
              <a:tabLst>
                <a:tab pos="1169988" algn="l"/>
              </a:tabLst>
            </a:pPr>
            <a:endParaRPr lang="de-AT" u="sng" dirty="0" smtClean="0"/>
          </a:p>
          <a:p>
            <a:pPr marL="360363" indent="0">
              <a:buNone/>
            </a:pPr>
            <a:endParaRPr lang="de-AT" dirty="0"/>
          </a:p>
          <a:p>
            <a:pPr>
              <a:buNone/>
            </a:pPr>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6</a:t>
            </a:fld>
            <a:endParaRPr lang="de-A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467544" y="3717032"/>
            <a:ext cx="8208912" cy="122413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de-AT" dirty="0"/>
          </a:p>
        </p:txBody>
      </p:sp>
      <p:sp>
        <p:nvSpPr>
          <p:cNvPr id="4" name="Rechteck 3"/>
          <p:cNvSpPr/>
          <p:nvPr/>
        </p:nvSpPr>
        <p:spPr>
          <a:xfrm>
            <a:off x="467544" y="1628800"/>
            <a:ext cx="8208912" cy="936104"/>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de-AT" dirty="0"/>
          </a:p>
        </p:txBody>
      </p:sp>
      <p:sp>
        <p:nvSpPr>
          <p:cNvPr id="2" name="Titel 1"/>
          <p:cNvSpPr>
            <a:spLocks noGrp="1"/>
          </p:cNvSpPr>
          <p:nvPr>
            <p:ph type="title"/>
          </p:nvPr>
        </p:nvSpPr>
        <p:spPr>
          <a:xfrm>
            <a:off x="457200" y="274638"/>
            <a:ext cx="8229600" cy="994122"/>
          </a:xfrm>
        </p:spPr>
        <p:txBody>
          <a:bodyPr/>
          <a:lstStyle/>
          <a:p>
            <a:pPr algn="l"/>
            <a:r>
              <a:rPr lang="de-AT" b="1" dirty="0" smtClean="0"/>
              <a:t>Moral versus Ethik</a:t>
            </a:r>
            <a:endParaRPr lang="de-AT" b="1" dirty="0"/>
          </a:p>
        </p:txBody>
      </p:sp>
      <p:sp>
        <p:nvSpPr>
          <p:cNvPr id="3" name="Inhaltsplatzhalter 2"/>
          <p:cNvSpPr>
            <a:spLocks noGrp="1"/>
          </p:cNvSpPr>
          <p:nvPr>
            <p:ph idx="1"/>
          </p:nvPr>
        </p:nvSpPr>
        <p:spPr>
          <a:xfrm>
            <a:off x="467544" y="1700808"/>
            <a:ext cx="8229600" cy="4824536"/>
          </a:xfrm>
        </p:spPr>
        <p:txBody>
          <a:bodyPr>
            <a:normAutofit fontScale="85000" lnSpcReduction="20000"/>
          </a:bodyPr>
          <a:lstStyle/>
          <a:p>
            <a:r>
              <a:rPr lang="de-AT" b="1" u="sng" dirty="0" smtClean="0"/>
              <a:t>Moral</a:t>
            </a:r>
            <a:r>
              <a:rPr lang="de-AT" b="1" u="sng" dirty="0"/>
              <a:t>:</a:t>
            </a:r>
            <a:endParaRPr lang="de-AT" b="1" u="sng" dirty="0" smtClean="0"/>
          </a:p>
          <a:p>
            <a:pPr algn="ctr">
              <a:buNone/>
            </a:pPr>
            <a:r>
              <a:rPr lang="de-AT" b="1" dirty="0" smtClean="0"/>
              <a:t>Was</a:t>
            </a:r>
            <a:r>
              <a:rPr lang="de-AT" dirty="0" smtClean="0"/>
              <a:t>  ist allgemein gesehen  „richtig“  bzw. „falsch“ ?</a:t>
            </a:r>
          </a:p>
          <a:p>
            <a:pPr algn="ctr">
              <a:buNone/>
            </a:pPr>
            <a:endParaRPr lang="de-AT" i="1" dirty="0" smtClean="0"/>
          </a:p>
          <a:p>
            <a:pPr algn="ctr">
              <a:buNone/>
            </a:pPr>
            <a:r>
              <a:rPr lang="de-AT" i="1" dirty="0" smtClean="0"/>
              <a:t>Bsp. Stehlen ist falsch.</a:t>
            </a:r>
            <a:endParaRPr lang="de-AT" i="1" dirty="0"/>
          </a:p>
          <a:p>
            <a:pPr>
              <a:buNone/>
            </a:pPr>
            <a:endParaRPr lang="de-AT" i="1" dirty="0" smtClean="0"/>
          </a:p>
          <a:p>
            <a:r>
              <a:rPr lang="de-AT" b="1" u="sng" dirty="0" smtClean="0"/>
              <a:t>Ethik:</a:t>
            </a:r>
          </a:p>
          <a:p>
            <a:pPr algn="ctr">
              <a:buNone/>
            </a:pPr>
            <a:r>
              <a:rPr lang="de-AT" b="1" dirty="0" smtClean="0"/>
              <a:t>Warum</a:t>
            </a:r>
            <a:r>
              <a:rPr lang="de-AT" dirty="0" smtClean="0"/>
              <a:t> ist eine Handlung als „richtig“ bzw. „falsch“ anzusehen?</a:t>
            </a:r>
          </a:p>
          <a:p>
            <a:pPr algn="ctr">
              <a:buNone/>
            </a:pPr>
            <a:endParaRPr lang="de-AT" i="1" dirty="0" smtClean="0"/>
          </a:p>
          <a:p>
            <a:pPr algn="ctr">
              <a:buNone/>
            </a:pPr>
            <a:r>
              <a:rPr lang="de-AT" i="1" dirty="0" smtClean="0"/>
              <a:t>Bsp. Stehlen ist falsch, weil man gegen den Willen einer anderen Person etwas nimmt, was einem nicht gehört und so jemanden einen Schaden zufügt.</a:t>
            </a:r>
          </a:p>
          <a:p>
            <a:endParaRPr lang="de-AT" dirty="0"/>
          </a:p>
        </p:txBody>
      </p:sp>
      <p:sp>
        <p:nvSpPr>
          <p:cNvPr id="6" name="Foliennummernplatzhalter 5"/>
          <p:cNvSpPr>
            <a:spLocks noGrp="1"/>
          </p:cNvSpPr>
          <p:nvPr>
            <p:ph type="sldNum" sz="quarter" idx="12"/>
          </p:nvPr>
        </p:nvSpPr>
        <p:spPr/>
        <p:txBody>
          <a:bodyPr/>
          <a:lstStyle/>
          <a:p>
            <a:fld id="{D4F8DED2-BE3F-4C30-9833-681E8456912D}" type="slidenum">
              <a:rPr lang="de-AT" smtClean="0"/>
              <a:pPr/>
              <a:t>7</a:t>
            </a:fld>
            <a:endParaRPr lang="de-A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e-AT" b="1" dirty="0" smtClean="0"/>
              <a:t>Werte, Normen, Prinzipien</a:t>
            </a:r>
            <a:endParaRPr lang="de-AT" b="1"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8</a:t>
            </a:fld>
            <a:endParaRPr lang="de-AT" dirty="0"/>
          </a:p>
        </p:txBody>
      </p:sp>
      <p:graphicFrame>
        <p:nvGraphicFramePr>
          <p:cNvPr id="5" name="Diagramm 4"/>
          <p:cNvGraphicFramePr/>
          <p:nvPr/>
        </p:nvGraphicFramePr>
        <p:xfrm>
          <a:off x="323528" y="1484784"/>
          <a:ext cx="7704856" cy="46085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Wolke 6"/>
          <p:cNvSpPr/>
          <p:nvPr/>
        </p:nvSpPr>
        <p:spPr>
          <a:xfrm>
            <a:off x="6156176" y="1844824"/>
            <a:ext cx="2771800" cy="1296144"/>
          </a:xfrm>
          <a:prstGeom prst="cloud">
            <a:avLst/>
          </a:prstGeom>
          <a:solidFill>
            <a:srgbClr val="FFFF00">
              <a:alpha val="42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i="1" dirty="0" smtClean="0">
                <a:solidFill>
                  <a:schemeClr val="tx1"/>
                </a:solidFill>
              </a:rPr>
              <a:t>Bsp.</a:t>
            </a:r>
          </a:p>
          <a:p>
            <a:pPr algn="ctr"/>
            <a:r>
              <a:rPr lang="de-AT" i="1" dirty="0" smtClean="0">
                <a:solidFill>
                  <a:schemeClr val="tx1"/>
                </a:solidFill>
              </a:rPr>
              <a:t>Alle Menschen sind gleich!</a:t>
            </a:r>
            <a:endParaRPr lang="de-AT" i="1" dirty="0">
              <a:solidFill>
                <a:schemeClr val="tx1"/>
              </a:solidFill>
            </a:endParaRPr>
          </a:p>
        </p:txBody>
      </p:sp>
      <p:sp>
        <p:nvSpPr>
          <p:cNvPr id="8" name="Wolke 7"/>
          <p:cNvSpPr/>
          <p:nvPr/>
        </p:nvSpPr>
        <p:spPr>
          <a:xfrm>
            <a:off x="6084168" y="3212976"/>
            <a:ext cx="2880320" cy="1584176"/>
          </a:xfrm>
          <a:prstGeom prst="cloud">
            <a:avLst/>
          </a:prstGeom>
          <a:solidFill>
            <a:srgbClr val="F8AAFA">
              <a:alpha val="69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sz="1400" i="1" dirty="0" smtClean="0">
              <a:solidFill>
                <a:schemeClr val="tx1"/>
              </a:solidFill>
            </a:endParaRPr>
          </a:p>
          <a:p>
            <a:pPr algn="ctr"/>
            <a:r>
              <a:rPr lang="de-AT" sz="1400" i="1" dirty="0" smtClean="0">
                <a:solidFill>
                  <a:schemeClr val="tx1"/>
                </a:solidFill>
              </a:rPr>
              <a:t>Bsp.</a:t>
            </a:r>
          </a:p>
          <a:p>
            <a:pPr lvl="0" algn="ctr"/>
            <a:r>
              <a:rPr lang="de-AT" sz="1400" b="0" i="1" dirty="0" smtClean="0">
                <a:solidFill>
                  <a:schemeClr val="tx1"/>
                </a:solidFill>
              </a:rPr>
              <a:t>Alle </a:t>
            </a:r>
            <a:r>
              <a:rPr lang="de-AT" sz="1400" b="0" i="1" dirty="0" smtClean="0">
                <a:solidFill>
                  <a:schemeClr val="tx1"/>
                </a:solidFill>
              </a:rPr>
              <a:t>SchülerInnen</a:t>
            </a:r>
            <a:r>
              <a:rPr lang="de-AT" sz="1400" b="0" i="1" dirty="0" smtClean="0">
                <a:solidFill>
                  <a:schemeClr val="tx1"/>
                </a:solidFill>
              </a:rPr>
              <a:t> müssen nach den selben Kriterien beurteilt werden!</a:t>
            </a:r>
            <a:endParaRPr lang="de-AT" sz="1400" dirty="0" smtClean="0">
              <a:solidFill>
                <a:schemeClr val="tx1"/>
              </a:solidFill>
            </a:endParaRPr>
          </a:p>
          <a:p>
            <a:pPr algn="ctr"/>
            <a:endParaRPr lang="de-AT" dirty="0"/>
          </a:p>
        </p:txBody>
      </p:sp>
      <p:sp>
        <p:nvSpPr>
          <p:cNvPr id="9" name="Wolke 8"/>
          <p:cNvSpPr/>
          <p:nvPr/>
        </p:nvSpPr>
        <p:spPr>
          <a:xfrm>
            <a:off x="6084168" y="4869160"/>
            <a:ext cx="2771800" cy="1296144"/>
          </a:xfrm>
          <a:prstGeom prst="cloud">
            <a:avLst/>
          </a:prstGeom>
          <a:solidFill>
            <a:schemeClr val="bg2">
              <a:lumMod val="75000"/>
              <a:alpha val="69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AT" i="1" dirty="0" smtClean="0">
                <a:solidFill>
                  <a:schemeClr val="tx1"/>
                </a:solidFill>
              </a:rPr>
              <a:t>Bsp.</a:t>
            </a:r>
          </a:p>
          <a:p>
            <a:pPr algn="ctr"/>
            <a:r>
              <a:rPr lang="de-AT" i="1" dirty="0" smtClean="0">
                <a:solidFill>
                  <a:schemeClr val="tx1"/>
                </a:solidFill>
              </a:rPr>
              <a:t>Fairness, Gerechtigkeit</a:t>
            </a:r>
            <a:endParaRPr lang="de-A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143000"/>
          </a:xfrm>
        </p:spPr>
        <p:txBody>
          <a:bodyPr/>
          <a:lstStyle/>
          <a:p>
            <a:pPr algn="l"/>
            <a:r>
              <a:rPr lang="de-AT" b="1" dirty="0" smtClean="0"/>
              <a:t>Gruppenarbeit</a:t>
            </a:r>
            <a:endParaRPr lang="de-AT" b="1" dirty="0"/>
          </a:p>
        </p:txBody>
      </p:sp>
      <p:sp>
        <p:nvSpPr>
          <p:cNvPr id="3" name="Inhaltsplatzhalter 2"/>
          <p:cNvSpPr>
            <a:spLocks noGrp="1"/>
          </p:cNvSpPr>
          <p:nvPr>
            <p:ph idx="1"/>
          </p:nvPr>
        </p:nvSpPr>
        <p:spPr>
          <a:xfrm>
            <a:off x="467544" y="1412776"/>
            <a:ext cx="8229600" cy="4781128"/>
          </a:xfrm>
        </p:spPr>
        <p:txBody>
          <a:bodyPr>
            <a:normAutofit/>
          </a:bodyPr>
          <a:lstStyle/>
          <a:p>
            <a:pPr marL="539750" indent="-539750">
              <a:buFont typeface="Wingdings" pitchFamily="2" charset="2"/>
              <a:buChar char="Ø"/>
            </a:pPr>
            <a:r>
              <a:rPr lang="de-AT" dirty="0" smtClean="0"/>
              <a:t>Gruppen zu max. 4 Personen</a:t>
            </a:r>
          </a:p>
          <a:p>
            <a:pPr marL="539750" indent="-539750">
              <a:buFont typeface="Wingdings" pitchFamily="2" charset="2"/>
              <a:buChar char="Ø"/>
            </a:pPr>
            <a:r>
              <a:rPr lang="de-AT" dirty="0" smtClean="0"/>
              <a:t>Jede Gruppe bekommt ein Blatt auf dem eine Situation beschrieben ist, für die es 4 Entscheidungsmöglichkeiten gibt. </a:t>
            </a:r>
          </a:p>
          <a:p>
            <a:pPr marL="539750" indent="-539750">
              <a:buFont typeface="Wingdings" pitchFamily="2" charset="2"/>
              <a:buChar char="Ø"/>
            </a:pPr>
            <a:r>
              <a:rPr lang="de-AT" dirty="0" smtClean="0"/>
              <a:t>Diskutieren Sie in der Gruppe was Sie tun würden und entscheiden Sie sich als Gruppe  für eine Antwortmöglichkeit. Begründen Sie Ihre Wahl. </a:t>
            </a:r>
          </a:p>
          <a:p>
            <a:pPr marL="539750" indent="-539750">
              <a:buFont typeface="Wingdings" pitchFamily="2" charset="2"/>
              <a:buChar char="Ø"/>
            </a:pPr>
            <a:r>
              <a:rPr lang="de-AT" dirty="0" smtClean="0"/>
              <a:t>Arbeitszeit: 5-8 Minuten</a:t>
            </a:r>
          </a:p>
          <a:p>
            <a:pPr>
              <a:buNone/>
            </a:pPr>
            <a:endParaRPr lang="de-AT" dirty="0" smtClean="0"/>
          </a:p>
          <a:p>
            <a:pPr>
              <a:buNone/>
            </a:pPr>
            <a:endParaRPr lang="de-AT" dirty="0"/>
          </a:p>
        </p:txBody>
      </p:sp>
      <p:sp>
        <p:nvSpPr>
          <p:cNvPr id="4" name="Foliennummernplatzhalter 3"/>
          <p:cNvSpPr>
            <a:spLocks noGrp="1"/>
          </p:cNvSpPr>
          <p:nvPr>
            <p:ph type="sldNum" sz="quarter" idx="12"/>
          </p:nvPr>
        </p:nvSpPr>
        <p:spPr/>
        <p:txBody>
          <a:bodyPr/>
          <a:lstStyle/>
          <a:p>
            <a:fld id="{D4F8DED2-BE3F-4C30-9833-681E8456912D}" type="slidenum">
              <a:rPr lang="de-AT" smtClean="0"/>
              <a:pPr/>
              <a:t>9</a:t>
            </a:fld>
            <a:endParaRPr lang="de-A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1460</Words>
  <Application>Microsoft Office PowerPoint</Application>
  <PresentationFormat>Bildschirmpräsentation (4:3)</PresentationFormat>
  <Paragraphs>323</Paragraphs>
  <Slides>26</Slides>
  <Notes>5</Notes>
  <HiddenSlides>0</HiddenSlides>
  <MMClips>0</MMClips>
  <ScaleCrop>false</ScaleCrop>
  <HeadingPairs>
    <vt:vector size="4" baseType="variant">
      <vt:variant>
        <vt:lpstr>Design</vt:lpstr>
      </vt:variant>
      <vt:variant>
        <vt:i4>1</vt:i4>
      </vt:variant>
      <vt:variant>
        <vt:lpstr>Folientitel</vt:lpstr>
      </vt:variant>
      <vt:variant>
        <vt:i4>26</vt:i4>
      </vt:variant>
    </vt:vector>
  </HeadingPairs>
  <TitlesOfParts>
    <vt:vector size="27" baseType="lpstr">
      <vt:lpstr>Larissa-Design</vt:lpstr>
      <vt:lpstr>Ethik im Alltag  und  in der Wirtschaft   Grundlagen der Ethik</vt:lpstr>
      <vt:lpstr>Geschichte des jungen Hirten Gyges</vt:lpstr>
      <vt:lpstr>Geschichte des jungen Hirten Gyges</vt:lpstr>
      <vt:lpstr>Die Ethik beschäftigt sich schon seit mehr als 2000 Jahren mit folgenden Fragen:</vt:lpstr>
      <vt:lpstr>Begriffsklärung:  Moral</vt:lpstr>
      <vt:lpstr>Begriffsklärung:  Ethik</vt:lpstr>
      <vt:lpstr>Moral versus Ethik</vt:lpstr>
      <vt:lpstr>Werte, Normen, Prinzipien</vt:lpstr>
      <vt:lpstr>Gruppenarbeit</vt:lpstr>
      <vt:lpstr>Auswertung der Gruppenarbeit</vt:lpstr>
      <vt:lpstr>Folie 11</vt:lpstr>
      <vt:lpstr>Historische Entwicklung der Ethik</vt:lpstr>
      <vt:lpstr>Historische Entwicklung der Ethik</vt:lpstr>
      <vt:lpstr>Wirtschafts- und Unternehmensethik</vt:lpstr>
      <vt:lpstr>  Experiment: Das Ultimatum - Spiel</vt:lpstr>
      <vt:lpstr>  Experiment: Das Ultimatum - Spiel</vt:lpstr>
      <vt:lpstr>Experiment: Das Ultimatum – Spiel Simulation:  Annahme/ Ablehnung des Angebots</vt:lpstr>
      <vt:lpstr>Folie 18</vt:lpstr>
      <vt:lpstr>Experiment: Das Ultimatum – Spiel Annahmen, wenn sich SchülerInnen wie Homines Oeconomici verhalten würden:</vt:lpstr>
      <vt:lpstr>Auswertung / Diskussion Experiment: Das Ultimatum - Spiel</vt:lpstr>
      <vt:lpstr>Folie 21</vt:lpstr>
      <vt:lpstr> Womit beschäftigt sich die Wirtschafts- und Unternehmensethik? </vt:lpstr>
      <vt:lpstr>Beispiele für Aspekte der Wirtschafts- und Unternehmensethik</vt:lpstr>
      <vt:lpstr>Wirtschafts- und Unternehmensethik</vt:lpstr>
      <vt:lpstr>Folie 25</vt:lpstr>
      <vt:lpstr>Gruppenarbeit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Ethik im Alltag und in der Wirtschaft    Grundlagen der Ethik, Begriffsklärung</dc:title>
  <dc:creator>Blanka Dvorak-Benko</dc:creator>
  <cp:lastModifiedBy>Blanka Dvorak-Benko</cp:lastModifiedBy>
  <cp:revision>98</cp:revision>
  <dcterms:created xsi:type="dcterms:W3CDTF">2011-08-16T12:29:50Z</dcterms:created>
  <dcterms:modified xsi:type="dcterms:W3CDTF">2011-08-27T19:41:33Z</dcterms:modified>
</cp:coreProperties>
</file>