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30"/>
  </p:notesMasterIdLst>
  <p:sldIdLst>
    <p:sldId id="257" r:id="rId2"/>
    <p:sldId id="300" r:id="rId3"/>
    <p:sldId id="291" r:id="rId4"/>
    <p:sldId id="286" r:id="rId5"/>
    <p:sldId id="260" r:id="rId6"/>
    <p:sldId id="311" r:id="rId7"/>
    <p:sldId id="268" r:id="rId8"/>
    <p:sldId id="261" r:id="rId9"/>
    <p:sldId id="313" r:id="rId10"/>
    <p:sldId id="290" r:id="rId11"/>
    <p:sldId id="312" r:id="rId12"/>
    <p:sldId id="292" r:id="rId13"/>
    <p:sldId id="293" r:id="rId14"/>
    <p:sldId id="295" r:id="rId15"/>
    <p:sldId id="296" r:id="rId16"/>
    <p:sldId id="297" r:id="rId17"/>
    <p:sldId id="298" r:id="rId18"/>
    <p:sldId id="299" r:id="rId19"/>
    <p:sldId id="265" r:id="rId20"/>
    <p:sldId id="287" r:id="rId21"/>
    <p:sldId id="301" r:id="rId22"/>
    <p:sldId id="302" r:id="rId23"/>
    <p:sldId id="303" r:id="rId24"/>
    <p:sldId id="309" r:id="rId25"/>
    <p:sldId id="304" r:id="rId26"/>
    <p:sldId id="305" r:id="rId27"/>
    <p:sldId id="310" r:id="rId28"/>
    <p:sldId id="308" r:id="rId2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16F240"/>
    <a:srgbClr val="A4FAB4"/>
    <a:srgbClr val="11F33C"/>
    <a:srgbClr val="10E6FC"/>
    <a:srgbClr val="F8AAF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66" autoAdjust="0"/>
    <p:restoredTop sz="94624" autoAdjust="0"/>
  </p:normalViewPr>
  <p:slideViewPr>
    <p:cSldViewPr>
      <p:cViewPr varScale="1">
        <p:scale>
          <a:sx n="65" d="100"/>
          <a:sy n="65" d="100"/>
        </p:scale>
        <p:origin x="-124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8FF6BE-67BA-466C-B2DE-E7ABEB8C7CF9}" type="doc">
      <dgm:prSet loTypeId="urn:microsoft.com/office/officeart/2005/8/layout/venn2" loCatId="relationship" qsTypeId="urn:microsoft.com/office/officeart/2005/8/quickstyle/3d2" qsCatId="3D" csTypeId="urn:microsoft.com/office/officeart/2005/8/colors/colorful5" csCatId="colorful" phldr="1"/>
      <dgm:spPr/>
    </dgm:pt>
    <dgm:pt modelId="{5E59AF82-0CDD-4269-8BDC-B482D21E5A9A}">
      <dgm:prSet phldrT="[Text]" custT="1"/>
      <dgm:spPr/>
      <dgm:t>
        <a:bodyPr/>
        <a:lstStyle/>
        <a:p>
          <a:pPr algn="ctr"/>
          <a:r>
            <a:rPr lang="de-AT" sz="2000" b="1" dirty="0">
              <a:solidFill>
                <a:sysClr val="windowText" lastClr="000000"/>
              </a:solidFill>
            </a:rPr>
            <a:t>Wirtschafts-ethik</a:t>
          </a:r>
          <a:endParaRPr lang="de-AT" sz="1400" b="1" dirty="0">
            <a:solidFill>
              <a:sysClr val="windowText" lastClr="000000"/>
            </a:solidFill>
          </a:endParaRPr>
        </a:p>
      </dgm:t>
    </dgm:pt>
    <dgm:pt modelId="{C95B9905-8FDF-4804-8825-0DEB43F006AE}" type="parTrans" cxnId="{0A02D298-3C5E-4FF8-97F2-0EB4C1E8C1E5}">
      <dgm:prSet/>
      <dgm:spPr/>
      <dgm:t>
        <a:bodyPr/>
        <a:lstStyle/>
        <a:p>
          <a:pPr algn="ctr"/>
          <a:endParaRPr lang="de-AT">
            <a:solidFill>
              <a:sysClr val="windowText" lastClr="000000"/>
            </a:solidFill>
          </a:endParaRPr>
        </a:p>
      </dgm:t>
    </dgm:pt>
    <dgm:pt modelId="{9D253F67-53C0-499C-9A8E-D00A660A0081}" type="sibTrans" cxnId="{0A02D298-3C5E-4FF8-97F2-0EB4C1E8C1E5}">
      <dgm:prSet/>
      <dgm:spPr/>
      <dgm:t>
        <a:bodyPr/>
        <a:lstStyle/>
        <a:p>
          <a:pPr algn="ctr"/>
          <a:endParaRPr lang="de-AT">
            <a:solidFill>
              <a:sysClr val="windowText" lastClr="000000"/>
            </a:solidFill>
          </a:endParaRPr>
        </a:p>
      </dgm:t>
    </dgm:pt>
    <dgm:pt modelId="{BF534486-7FE5-4E24-920C-EB4187F5F7CF}">
      <dgm:prSet phldrT="[Text]" custT="1"/>
      <dgm:spPr/>
      <dgm:t>
        <a:bodyPr/>
        <a:lstStyle/>
        <a:p>
          <a:pPr algn="ctr"/>
          <a:r>
            <a:rPr lang="de-AT" sz="2000" b="1" dirty="0">
              <a:solidFill>
                <a:sysClr val="windowText" lastClr="000000"/>
              </a:solidFill>
            </a:rPr>
            <a:t>Unternehmens-ethik</a:t>
          </a:r>
        </a:p>
      </dgm:t>
    </dgm:pt>
    <dgm:pt modelId="{A8239759-31E7-4767-A20B-7D171E3DE3B4}" type="parTrans" cxnId="{B971EB42-07AD-4152-8AFE-F786B0B81098}">
      <dgm:prSet/>
      <dgm:spPr/>
      <dgm:t>
        <a:bodyPr/>
        <a:lstStyle/>
        <a:p>
          <a:pPr algn="ctr"/>
          <a:endParaRPr lang="de-AT">
            <a:solidFill>
              <a:sysClr val="windowText" lastClr="000000"/>
            </a:solidFill>
          </a:endParaRPr>
        </a:p>
      </dgm:t>
    </dgm:pt>
    <dgm:pt modelId="{EFCD37E7-D8D5-4453-8645-97335A9DB426}" type="sibTrans" cxnId="{B971EB42-07AD-4152-8AFE-F786B0B81098}">
      <dgm:prSet/>
      <dgm:spPr/>
      <dgm:t>
        <a:bodyPr/>
        <a:lstStyle/>
        <a:p>
          <a:pPr algn="ctr"/>
          <a:endParaRPr lang="de-AT">
            <a:solidFill>
              <a:sysClr val="windowText" lastClr="000000"/>
            </a:solidFill>
          </a:endParaRPr>
        </a:p>
      </dgm:t>
    </dgm:pt>
    <dgm:pt modelId="{9700347B-4B1E-4CD8-B2B9-8DCA8A0CA0D7}">
      <dgm:prSet phldrT="[Text]" custT="1"/>
      <dgm:spPr/>
      <dgm:t>
        <a:bodyPr/>
        <a:lstStyle/>
        <a:p>
          <a:pPr algn="ctr"/>
          <a:r>
            <a:rPr lang="de-AT" sz="2000" b="1" dirty="0">
              <a:solidFill>
                <a:sysClr val="windowText" lastClr="000000"/>
              </a:solidFill>
            </a:rPr>
            <a:t>Individualethik</a:t>
          </a:r>
          <a:endParaRPr lang="de-AT" sz="1600" b="1" dirty="0">
            <a:solidFill>
              <a:sysClr val="windowText" lastClr="000000"/>
            </a:solidFill>
          </a:endParaRPr>
        </a:p>
      </dgm:t>
    </dgm:pt>
    <dgm:pt modelId="{25A21CDD-6346-4906-B615-610CB2432A71}" type="parTrans" cxnId="{802E1306-2609-48F4-B92F-5DC99C9D1771}">
      <dgm:prSet/>
      <dgm:spPr/>
      <dgm:t>
        <a:bodyPr/>
        <a:lstStyle/>
        <a:p>
          <a:pPr algn="ctr"/>
          <a:endParaRPr lang="de-AT">
            <a:solidFill>
              <a:sysClr val="windowText" lastClr="000000"/>
            </a:solidFill>
          </a:endParaRPr>
        </a:p>
      </dgm:t>
    </dgm:pt>
    <dgm:pt modelId="{C1512ED7-EE3E-4AF5-828F-B261E0F55E04}" type="sibTrans" cxnId="{802E1306-2609-48F4-B92F-5DC99C9D1771}">
      <dgm:prSet/>
      <dgm:spPr/>
      <dgm:t>
        <a:bodyPr/>
        <a:lstStyle/>
        <a:p>
          <a:pPr algn="ctr"/>
          <a:endParaRPr lang="de-AT">
            <a:solidFill>
              <a:sysClr val="windowText" lastClr="000000"/>
            </a:solidFill>
          </a:endParaRPr>
        </a:p>
      </dgm:t>
    </dgm:pt>
    <dgm:pt modelId="{56E22519-7FCB-47BE-852E-52C6DE071654}" type="pres">
      <dgm:prSet presAssocID="{2D8FF6BE-67BA-466C-B2DE-E7ABEB8C7CF9}" presName="Name0" presStyleCnt="0">
        <dgm:presLayoutVars>
          <dgm:chMax val="7"/>
          <dgm:resizeHandles val="exact"/>
        </dgm:presLayoutVars>
      </dgm:prSet>
      <dgm:spPr/>
    </dgm:pt>
    <dgm:pt modelId="{A8AD6F83-5136-49D6-952B-F6FF13CF0708}" type="pres">
      <dgm:prSet presAssocID="{2D8FF6BE-67BA-466C-B2DE-E7ABEB8C7CF9}" presName="comp1" presStyleCnt="0"/>
      <dgm:spPr/>
    </dgm:pt>
    <dgm:pt modelId="{92BB5930-692F-46F6-A72B-65D8643114BC}" type="pres">
      <dgm:prSet presAssocID="{2D8FF6BE-67BA-466C-B2DE-E7ABEB8C7CF9}" presName="circle1" presStyleLbl="node1" presStyleIdx="0" presStyleCnt="3" custScaleX="124894" custScaleY="95519" custLinFactNeighborX="1293" custLinFactNeighborY="-525"/>
      <dgm:spPr/>
      <dgm:t>
        <a:bodyPr/>
        <a:lstStyle/>
        <a:p>
          <a:endParaRPr lang="de-AT"/>
        </a:p>
      </dgm:t>
    </dgm:pt>
    <dgm:pt modelId="{77639C7C-8E15-4155-9A75-84044FF61223}" type="pres">
      <dgm:prSet presAssocID="{2D8FF6BE-67BA-466C-B2DE-E7ABEB8C7CF9}" presName="c1text" presStyleLbl="node1" presStyleIdx="0" presStyleCnt="3">
        <dgm:presLayoutVars>
          <dgm:bulletEnabled val="1"/>
        </dgm:presLayoutVars>
      </dgm:prSet>
      <dgm:spPr/>
      <dgm:t>
        <a:bodyPr/>
        <a:lstStyle/>
        <a:p>
          <a:endParaRPr lang="de-AT"/>
        </a:p>
      </dgm:t>
    </dgm:pt>
    <dgm:pt modelId="{36C125B6-5630-402A-B4C4-40702CF9AE85}" type="pres">
      <dgm:prSet presAssocID="{2D8FF6BE-67BA-466C-B2DE-E7ABEB8C7CF9}" presName="comp2" presStyleCnt="0"/>
      <dgm:spPr/>
    </dgm:pt>
    <dgm:pt modelId="{C2052490-3A66-49DA-879F-12598649C76A}" type="pres">
      <dgm:prSet presAssocID="{2D8FF6BE-67BA-466C-B2DE-E7ABEB8C7CF9}" presName="circle2" presStyleLbl="node1" presStyleIdx="1" presStyleCnt="3" custScaleX="161714" custScaleY="88889" custLinFactNeighborX="-682" custLinFactNeighborY="-5649"/>
      <dgm:spPr/>
      <dgm:t>
        <a:bodyPr/>
        <a:lstStyle/>
        <a:p>
          <a:endParaRPr lang="de-AT"/>
        </a:p>
      </dgm:t>
    </dgm:pt>
    <dgm:pt modelId="{C35951CD-33FF-4C25-882A-82A5EDE612DE}" type="pres">
      <dgm:prSet presAssocID="{2D8FF6BE-67BA-466C-B2DE-E7ABEB8C7CF9}" presName="c2text" presStyleLbl="node1" presStyleIdx="1" presStyleCnt="3">
        <dgm:presLayoutVars>
          <dgm:bulletEnabled val="1"/>
        </dgm:presLayoutVars>
      </dgm:prSet>
      <dgm:spPr/>
      <dgm:t>
        <a:bodyPr/>
        <a:lstStyle/>
        <a:p>
          <a:endParaRPr lang="de-AT"/>
        </a:p>
      </dgm:t>
    </dgm:pt>
    <dgm:pt modelId="{E2FE71D7-7174-4368-9751-CE4F78EB2F9C}" type="pres">
      <dgm:prSet presAssocID="{2D8FF6BE-67BA-466C-B2DE-E7ABEB8C7CF9}" presName="comp3" presStyleCnt="0"/>
      <dgm:spPr/>
    </dgm:pt>
    <dgm:pt modelId="{6AA9E98F-BFB4-4C68-8EF9-2D7B4C241138}" type="pres">
      <dgm:prSet presAssocID="{2D8FF6BE-67BA-466C-B2DE-E7ABEB8C7CF9}" presName="circle3" presStyleLbl="node1" presStyleIdx="2" presStyleCnt="3" custScaleX="172690" custScaleY="71429" custLinFactNeighborX="1511" custLinFactNeighborY="-19188"/>
      <dgm:spPr/>
      <dgm:t>
        <a:bodyPr/>
        <a:lstStyle/>
        <a:p>
          <a:endParaRPr lang="de-AT"/>
        </a:p>
      </dgm:t>
    </dgm:pt>
    <dgm:pt modelId="{A7BF9C95-B471-4BF2-979D-8E232FDC73EE}" type="pres">
      <dgm:prSet presAssocID="{2D8FF6BE-67BA-466C-B2DE-E7ABEB8C7CF9}" presName="c3text" presStyleLbl="node1" presStyleIdx="2" presStyleCnt="3">
        <dgm:presLayoutVars>
          <dgm:bulletEnabled val="1"/>
        </dgm:presLayoutVars>
      </dgm:prSet>
      <dgm:spPr/>
      <dgm:t>
        <a:bodyPr/>
        <a:lstStyle/>
        <a:p>
          <a:endParaRPr lang="de-AT"/>
        </a:p>
      </dgm:t>
    </dgm:pt>
  </dgm:ptLst>
  <dgm:cxnLst>
    <dgm:cxn modelId="{802E1306-2609-48F4-B92F-5DC99C9D1771}" srcId="{2D8FF6BE-67BA-466C-B2DE-E7ABEB8C7CF9}" destId="{9700347B-4B1E-4CD8-B2B9-8DCA8A0CA0D7}" srcOrd="2" destOrd="0" parTransId="{25A21CDD-6346-4906-B615-610CB2432A71}" sibTransId="{C1512ED7-EE3E-4AF5-828F-B261E0F55E04}"/>
    <dgm:cxn modelId="{26588766-1F9E-4981-81FE-F054DC692EAF}" type="presOf" srcId="{9700347B-4B1E-4CD8-B2B9-8DCA8A0CA0D7}" destId="{A7BF9C95-B471-4BF2-979D-8E232FDC73EE}" srcOrd="1" destOrd="0" presId="urn:microsoft.com/office/officeart/2005/8/layout/venn2"/>
    <dgm:cxn modelId="{C3E6B53D-EA87-4253-B667-1FAD0F950929}" type="presOf" srcId="{9700347B-4B1E-4CD8-B2B9-8DCA8A0CA0D7}" destId="{6AA9E98F-BFB4-4C68-8EF9-2D7B4C241138}" srcOrd="0" destOrd="0" presId="urn:microsoft.com/office/officeart/2005/8/layout/venn2"/>
    <dgm:cxn modelId="{BE64EF2E-54D9-44D8-B9FD-69BC43CAD17D}" type="presOf" srcId="{5E59AF82-0CDD-4269-8BDC-B482D21E5A9A}" destId="{77639C7C-8E15-4155-9A75-84044FF61223}" srcOrd="1" destOrd="0" presId="urn:microsoft.com/office/officeart/2005/8/layout/venn2"/>
    <dgm:cxn modelId="{0A640922-F360-4A73-95AF-3E9D7EED51F2}" type="presOf" srcId="{5E59AF82-0CDD-4269-8BDC-B482D21E5A9A}" destId="{92BB5930-692F-46F6-A72B-65D8643114BC}" srcOrd="0" destOrd="0" presId="urn:microsoft.com/office/officeart/2005/8/layout/venn2"/>
    <dgm:cxn modelId="{0A02D298-3C5E-4FF8-97F2-0EB4C1E8C1E5}" srcId="{2D8FF6BE-67BA-466C-B2DE-E7ABEB8C7CF9}" destId="{5E59AF82-0CDD-4269-8BDC-B482D21E5A9A}" srcOrd="0" destOrd="0" parTransId="{C95B9905-8FDF-4804-8825-0DEB43F006AE}" sibTransId="{9D253F67-53C0-499C-9A8E-D00A660A0081}"/>
    <dgm:cxn modelId="{A4769B55-6115-4467-AF1F-A216D42EE2CB}" type="presOf" srcId="{2D8FF6BE-67BA-466C-B2DE-E7ABEB8C7CF9}" destId="{56E22519-7FCB-47BE-852E-52C6DE071654}" srcOrd="0" destOrd="0" presId="urn:microsoft.com/office/officeart/2005/8/layout/venn2"/>
    <dgm:cxn modelId="{E64662DA-A0F0-493E-A0BC-4B87D4A45F2F}" type="presOf" srcId="{BF534486-7FE5-4E24-920C-EB4187F5F7CF}" destId="{C2052490-3A66-49DA-879F-12598649C76A}" srcOrd="0" destOrd="0" presId="urn:microsoft.com/office/officeart/2005/8/layout/venn2"/>
    <dgm:cxn modelId="{3A55B093-132F-4B04-A303-9BC594AB4ADB}" type="presOf" srcId="{BF534486-7FE5-4E24-920C-EB4187F5F7CF}" destId="{C35951CD-33FF-4C25-882A-82A5EDE612DE}" srcOrd="1" destOrd="0" presId="urn:microsoft.com/office/officeart/2005/8/layout/venn2"/>
    <dgm:cxn modelId="{B971EB42-07AD-4152-8AFE-F786B0B81098}" srcId="{2D8FF6BE-67BA-466C-B2DE-E7ABEB8C7CF9}" destId="{BF534486-7FE5-4E24-920C-EB4187F5F7CF}" srcOrd="1" destOrd="0" parTransId="{A8239759-31E7-4767-A20B-7D171E3DE3B4}" sibTransId="{EFCD37E7-D8D5-4453-8645-97335A9DB426}"/>
    <dgm:cxn modelId="{2F5168AB-8F6C-47D8-8C51-AC776F5482C6}" type="presParOf" srcId="{56E22519-7FCB-47BE-852E-52C6DE071654}" destId="{A8AD6F83-5136-49D6-952B-F6FF13CF0708}" srcOrd="0" destOrd="0" presId="urn:microsoft.com/office/officeart/2005/8/layout/venn2"/>
    <dgm:cxn modelId="{8D495628-70A1-4949-BA04-DC9DBD5BB5D2}" type="presParOf" srcId="{A8AD6F83-5136-49D6-952B-F6FF13CF0708}" destId="{92BB5930-692F-46F6-A72B-65D8643114BC}" srcOrd="0" destOrd="0" presId="urn:microsoft.com/office/officeart/2005/8/layout/venn2"/>
    <dgm:cxn modelId="{8BB1657E-DE3B-4090-BB6F-68490EB92EFA}" type="presParOf" srcId="{A8AD6F83-5136-49D6-952B-F6FF13CF0708}" destId="{77639C7C-8E15-4155-9A75-84044FF61223}" srcOrd="1" destOrd="0" presId="urn:microsoft.com/office/officeart/2005/8/layout/venn2"/>
    <dgm:cxn modelId="{402D62BA-5456-489A-B178-10FA70A6F5F7}" type="presParOf" srcId="{56E22519-7FCB-47BE-852E-52C6DE071654}" destId="{36C125B6-5630-402A-B4C4-40702CF9AE85}" srcOrd="1" destOrd="0" presId="urn:microsoft.com/office/officeart/2005/8/layout/venn2"/>
    <dgm:cxn modelId="{7DFAE381-852F-44CB-A1E9-495820A5FE71}" type="presParOf" srcId="{36C125B6-5630-402A-B4C4-40702CF9AE85}" destId="{C2052490-3A66-49DA-879F-12598649C76A}" srcOrd="0" destOrd="0" presId="urn:microsoft.com/office/officeart/2005/8/layout/venn2"/>
    <dgm:cxn modelId="{D4FE7950-D9CE-4033-B6CB-BAA94517FD72}" type="presParOf" srcId="{36C125B6-5630-402A-B4C4-40702CF9AE85}" destId="{C35951CD-33FF-4C25-882A-82A5EDE612DE}" srcOrd="1" destOrd="0" presId="urn:microsoft.com/office/officeart/2005/8/layout/venn2"/>
    <dgm:cxn modelId="{3A721654-21FB-40C6-8E3C-1FCDC790E8BC}" type="presParOf" srcId="{56E22519-7FCB-47BE-852E-52C6DE071654}" destId="{E2FE71D7-7174-4368-9751-CE4F78EB2F9C}" srcOrd="2" destOrd="0" presId="urn:microsoft.com/office/officeart/2005/8/layout/venn2"/>
    <dgm:cxn modelId="{731CAB75-6D5C-4BE2-AC5B-100C0D1BD325}" type="presParOf" srcId="{E2FE71D7-7174-4368-9751-CE4F78EB2F9C}" destId="{6AA9E98F-BFB4-4C68-8EF9-2D7B4C241138}" srcOrd="0" destOrd="0" presId="urn:microsoft.com/office/officeart/2005/8/layout/venn2"/>
    <dgm:cxn modelId="{A8FFDC3F-D552-4B70-A88F-C89C7F7000CF}" type="presParOf" srcId="{E2FE71D7-7174-4368-9751-CE4F78EB2F9C}" destId="{A7BF9C95-B471-4BF2-979D-8E232FDC73EE}" srcOrd="1" destOrd="0" presId="urn:microsoft.com/office/officeart/2005/8/layout/ven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F4E0D3-514B-4916-A140-058180C86762}" type="doc">
      <dgm:prSet loTypeId="urn:microsoft.com/office/officeart/2005/8/layout/radial1" loCatId="cycle" qsTypeId="urn:microsoft.com/office/officeart/2005/8/quickstyle/simple3" qsCatId="simple" csTypeId="urn:microsoft.com/office/officeart/2005/8/colors/colorful5" csCatId="colorful" phldr="1"/>
      <dgm:spPr/>
      <dgm:t>
        <a:bodyPr/>
        <a:lstStyle/>
        <a:p>
          <a:endParaRPr lang="de-AT"/>
        </a:p>
      </dgm:t>
    </dgm:pt>
    <dgm:pt modelId="{9FF15AFE-5AA4-49F0-81B4-E5762F9B5707}">
      <dgm:prSet phldrT="[Text]" custT="1"/>
      <dgm:spPr/>
      <dgm:t>
        <a:bodyPr/>
        <a:lstStyle/>
        <a:p>
          <a:r>
            <a:rPr lang="de-AT" sz="2400" b="1" dirty="0" smtClean="0"/>
            <a:t>Gewinn- prinzip</a:t>
          </a:r>
          <a:endParaRPr lang="de-AT" sz="2400" b="1" dirty="0"/>
        </a:p>
      </dgm:t>
    </dgm:pt>
    <dgm:pt modelId="{4299F335-30C4-44D0-B2C5-5DF06B8BD952}" type="parTrans" cxnId="{401AA33E-3C77-43A7-B4D9-C0AE2ECCFAE4}">
      <dgm:prSet/>
      <dgm:spPr/>
      <dgm:t>
        <a:bodyPr/>
        <a:lstStyle/>
        <a:p>
          <a:endParaRPr lang="de-AT"/>
        </a:p>
      </dgm:t>
    </dgm:pt>
    <dgm:pt modelId="{9DD69DFA-AD15-4612-AE5D-73533CC1C6F1}" type="sibTrans" cxnId="{401AA33E-3C77-43A7-B4D9-C0AE2ECCFAE4}">
      <dgm:prSet/>
      <dgm:spPr/>
      <dgm:t>
        <a:bodyPr/>
        <a:lstStyle/>
        <a:p>
          <a:endParaRPr lang="de-AT"/>
        </a:p>
      </dgm:t>
    </dgm:pt>
    <dgm:pt modelId="{DABE5239-6B00-4135-9D9E-C762FEBEDC4D}">
      <dgm:prSet phldrT="[Text]" custT="1"/>
      <dgm:spPr/>
      <dgm:t>
        <a:bodyPr/>
        <a:lstStyle/>
        <a:p>
          <a:pPr>
            <a:lnSpc>
              <a:spcPct val="90000"/>
            </a:lnSpc>
            <a:spcAft>
              <a:spcPct val="35000"/>
            </a:spcAft>
          </a:pPr>
          <a:r>
            <a:rPr lang="de-AT" sz="1800" b="1" dirty="0" smtClean="0"/>
            <a:t>KORREKTIVE </a:t>
          </a:r>
          <a:r>
            <a:rPr lang="de-AT" sz="1800" b="1" dirty="0"/>
            <a:t>UNTERNEHMENSETHIK</a:t>
          </a:r>
        </a:p>
        <a:p>
          <a:pPr>
            <a:lnSpc>
              <a:spcPct val="100000"/>
            </a:lnSpc>
            <a:spcAft>
              <a:spcPts val="0"/>
            </a:spcAft>
          </a:pPr>
          <a:r>
            <a:rPr lang="de-AT" sz="1800" dirty="0" smtClean="0"/>
            <a:t>situativer </a:t>
          </a:r>
          <a:r>
            <a:rPr lang="de-AT" sz="1800" dirty="0"/>
            <a:t>Gewinnverzicht</a:t>
          </a:r>
        </a:p>
      </dgm:t>
    </dgm:pt>
    <dgm:pt modelId="{8E0BF3EE-24EE-4202-B60E-820D2EFE7099}" type="parTrans" cxnId="{17160FD0-338D-4D2E-A8C1-547610DA0595}">
      <dgm:prSet/>
      <dgm:spPr/>
      <dgm:t>
        <a:bodyPr/>
        <a:lstStyle/>
        <a:p>
          <a:endParaRPr lang="de-AT" dirty="0"/>
        </a:p>
      </dgm:t>
    </dgm:pt>
    <dgm:pt modelId="{BECD4BE0-99EF-44BB-97A4-DAECA4FA8334}" type="sibTrans" cxnId="{17160FD0-338D-4D2E-A8C1-547610DA0595}">
      <dgm:prSet/>
      <dgm:spPr/>
      <dgm:t>
        <a:bodyPr/>
        <a:lstStyle/>
        <a:p>
          <a:endParaRPr lang="de-AT"/>
        </a:p>
      </dgm:t>
    </dgm:pt>
    <dgm:pt modelId="{CBB8CC50-C79E-4D99-8FA1-5B1459A94524}">
      <dgm:prSet phldrT="[Text]" custT="1"/>
      <dgm:spPr/>
      <dgm:t>
        <a:bodyPr/>
        <a:lstStyle/>
        <a:p>
          <a:pPr>
            <a:lnSpc>
              <a:spcPct val="100000"/>
            </a:lnSpc>
            <a:spcAft>
              <a:spcPts val="0"/>
            </a:spcAft>
          </a:pPr>
          <a:r>
            <a:rPr lang="de-AT" sz="1800" b="1" dirty="0" smtClean="0"/>
            <a:t> </a:t>
          </a:r>
          <a:r>
            <a:rPr lang="de-AT" sz="1800" b="1" dirty="0"/>
            <a:t>KARITATIVE</a:t>
          </a:r>
        </a:p>
        <a:p>
          <a:pPr>
            <a:lnSpc>
              <a:spcPct val="100000"/>
            </a:lnSpc>
            <a:spcAft>
              <a:spcPts val="0"/>
            </a:spcAft>
          </a:pPr>
          <a:r>
            <a:rPr lang="de-AT" sz="1800" b="1" dirty="0" smtClean="0"/>
            <a:t>UNTERNEHMENSETHIK</a:t>
          </a:r>
          <a:endParaRPr lang="de-AT" sz="1800" dirty="0"/>
        </a:p>
        <a:p>
          <a:pPr>
            <a:lnSpc>
              <a:spcPct val="100000"/>
            </a:lnSpc>
            <a:spcAft>
              <a:spcPts val="0"/>
            </a:spcAft>
          </a:pPr>
          <a:r>
            <a:rPr lang="de-AT" sz="1800" dirty="0"/>
            <a:t>außerökonomische </a:t>
          </a:r>
        </a:p>
        <a:p>
          <a:pPr>
            <a:lnSpc>
              <a:spcPct val="100000"/>
            </a:lnSpc>
            <a:spcAft>
              <a:spcPts val="0"/>
            </a:spcAft>
          </a:pPr>
          <a:r>
            <a:rPr lang="de-AT" sz="1800" dirty="0"/>
            <a:t>Gewinnverwendung</a:t>
          </a:r>
        </a:p>
      </dgm:t>
    </dgm:pt>
    <dgm:pt modelId="{2E2272EB-BE2C-4DC6-997E-C2FC4C3D073A}" type="parTrans" cxnId="{39CD7EC0-73C2-4423-B20E-7F0BF17E4788}">
      <dgm:prSet/>
      <dgm:spPr/>
      <dgm:t>
        <a:bodyPr/>
        <a:lstStyle/>
        <a:p>
          <a:endParaRPr lang="de-AT" dirty="0"/>
        </a:p>
      </dgm:t>
    </dgm:pt>
    <dgm:pt modelId="{3A7BF12A-BF29-40D9-AE78-94C929A02A6F}" type="sibTrans" cxnId="{39CD7EC0-73C2-4423-B20E-7F0BF17E4788}">
      <dgm:prSet/>
      <dgm:spPr/>
      <dgm:t>
        <a:bodyPr/>
        <a:lstStyle/>
        <a:p>
          <a:endParaRPr lang="de-AT"/>
        </a:p>
      </dgm:t>
    </dgm:pt>
    <dgm:pt modelId="{AA7BE42A-F58C-4077-9E15-31F71F324142}">
      <dgm:prSet phldrT="[Text]" custT="1"/>
      <dgm:spPr/>
      <dgm:t>
        <a:bodyPr/>
        <a:lstStyle/>
        <a:p>
          <a:pPr>
            <a:lnSpc>
              <a:spcPct val="90000"/>
            </a:lnSpc>
            <a:spcAft>
              <a:spcPct val="35000"/>
            </a:spcAft>
          </a:pPr>
          <a:r>
            <a:rPr lang="de-AT" sz="1800" b="1" dirty="0" smtClean="0"/>
            <a:t> </a:t>
          </a:r>
          <a:r>
            <a:rPr lang="de-AT" sz="1800" b="1" dirty="0"/>
            <a:t>INTEGRATIVE </a:t>
          </a:r>
          <a:r>
            <a:rPr lang="de-AT" sz="1800" b="1" dirty="0" smtClean="0"/>
            <a:t>UNTERNEHMENSETHIK</a:t>
          </a:r>
        </a:p>
        <a:p>
          <a:pPr>
            <a:lnSpc>
              <a:spcPct val="90000"/>
            </a:lnSpc>
            <a:spcAft>
              <a:spcPct val="35000"/>
            </a:spcAft>
          </a:pPr>
          <a:r>
            <a:rPr lang="de-AT" sz="1800" dirty="0" smtClean="0"/>
            <a:t>Unternehmensethik </a:t>
          </a:r>
          <a:r>
            <a:rPr lang="de-AT" sz="1800" dirty="0"/>
            <a:t>als Geschäftsgrundlage</a:t>
          </a:r>
        </a:p>
      </dgm:t>
    </dgm:pt>
    <dgm:pt modelId="{D288C287-7BA1-4813-A810-905317A5F7EC}" type="parTrans" cxnId="{E9B06104-A9A8-4C6E-9EB3-8D01D7B17A3A}">
      <dgm:prSet/>
      <dgm:spPr/>
      <dgm:t>
        <a:bodyPr/>
        <a:lstStyle/>
        <a:p>
          <a:endParaRPr lang="de-AT" dirty="0"/>
        </a:p>
      </dgm:t>
    </dgm:pt>
    <dgm:pt modelId="{5A61E9D3-8E34-438A-B896-69E8B395F5F8}" type="sibTrans" cxnId="{E9B06104-A9A8-4C6E-9EB3-8D01D7B17A3A}">
      <dgm:prSet/>
      <dgm:spPr/>
      <dgm:t>
        <a:bodyPr/>
        <a:lstStyle/>
        <a:p>
          <a:endParaRPr lang="de-AT"/>
        </a:p>
      </dgm:t>
    </dgm:pt>
    <dgm:pt modelId="{1F624653-D5AA-4FAE-AF10-3B42B6AC99CD}">
      <dgm:prSet phldrT="[Text]" custT="1"/>
      <dgm:spPr/>
      <dgm:t>
        <a:bodyPr/>
        <a:lstStyle/>
        <a:p>
          <a:pPr>
            <a:lnSpc>
              <a:spcPct val="90000"/>
            </a:lnSpc>
            <a:spcAft>
              <a:spcPct val="35000"/>
            </a:spcAft>
          </a:pPr>
          <a:r>
            <a:rPr lang="de-AT" sz="1800" b="1" dirty="0" smtClean="0"/>
            <a:t>INSTRUMENTALISTISCHE </a:t>
          </a:r>
          <a:r>
            <a:rPr lang="de-AT" sz="1800" b="1" dirty="0"/>
            <a:t>UNTERNEHMENSETHIK</a:t>
          </a:r>
        </a:p>
        <a:p>
          <a:pPr>
            <a:lnSpc>
              <a:spcPct val="100000"/>
            </a:lnSpc>
            <a:spcAft>
              <a:spcPts val="0"/>
            </a:spcAft>
          </a:pPr>
          <a:r>
            <a:rPr lang="de-AT" sz="1800" dirty="0" smtClean="0"/>
            <a:t>ethische </a:t>
          </a:r>
          <a:endParaRPr lang="de-AT" sz="1800" dirty="0"/>
        </a:p>
        <a:p>
          <a:pPr>
            <a:lnSpc>
              <a:spcPct val="100000"/>
            </a:lnSpc>
            <a:spcAft>
              <a:spcPts val="0"/>
            </a:spcAft>
          </a:pPr>
          <a:r>
            <a:rPr lang="de-AT" sz="1800" dirty="0"/>
            <a:t>Gewinnerzielung als Geschäftsstrategie</a:t>
          </a:r>
        </a:p>
      </dgm:t>
    </dgm:pt>
    <dgm:pt modelId="{DC8BE2D2-F05D-497D-B6E7-176204669F55}" type="parTrans" cxnId="{D4EE626D-1AE0-40C4-9DDC-9AE8F696701D}">
      <dgm:prSet/>
      <dgm:spPr/>
      <dgm:t>
        <a:bodyPr/>
        <a:lstStyle/>
        <a:p>
          <a:endParaRPr lang="de-AT" dirty="0"/>
        </a:p>
      </dgm:t>
    </dgm:pt>
    <dgm:pt modelId="{D910F307-5214-4039-BCBD-8C4BF3449B6C}" type="sibTrans" cxnId="{D4EE626D-1AE0-40C4-9DDC-9AE8F696701D}">
      <dgm:prSet/>
      <dgm:spPr/>
      <dgm:t>
        <a:bodyPr/>
        <a:lstStyle/>
        <a:p>
          <a:endParaRPr lang="de-AT"/>
        </a:p>
      </dgm:t>
    </dgm:pt>
    <dgm:pt modelId="{2A47A111-FCA5-4356-8FAB-93EE45D533A2}" type="pres">
      <dgm:prSet presAssocID="{99F4E0D3-514B-4916-A140-058180C86762}" presName="cycle" presStyleCnt="0">
        <dgm:presLayoutVars>
          <dgm:chMax val="1"/>
          <dgm:dir/>
          <dgm:animLvl val="ctr"/>
          <dgm:resizeHandles val="exact"/>
        </dgm:presLayoutVars>
      </dgm:prSet>
      <dgm:spPr/>
      <dgm:t>
        <a:bodyPr/>
        <a:lstStyle/>
        <a:p>
          <a:endParaRPr lang="de-AT"/>
        </a:p>
      </dgm:t>
    </dgm:pt>
    <dgm:pt modelId="{F08C2117-DEC2-4232-B8ED-C95D991558B5}" type="pres">
      <dgm:prSet presAssocID="{9FF15AFE-5AA4-49F0-81B4-E5762F9B5707}" presName="centerShape" presStyleLbl="node0" presStyleIdx="0" presStyleCnt="1" custScaleX="115375" custLinFactNeighborX="156" custLinFactNeighborY="-182"/>
      <dgm:spPr/>
      <dgm:t>
        <a:bodyPr/>
        <a:lstStyle/>
        <a:p>
          <a:endParaRPr lang="de-AT"/>
        </a:p>
      </dgm:t>
    </dgm:pt>
    <dgm:pt modelId="{2D8C52D6-E4D9-47D6-B206-2327A24D03E8}" type="pres">
      <dgm:prSet presAssocID="{8E0BF3EE-24EE-4202-B60E-820D2EFE7099}" presName="Name9" presStyleLbl="parChTrans1D2" presStyleIdx="0" presStyleCnt="4"/>
      <dgm:spPr/>
      <dgm:t>
        <a:bodyPr/>
        <a:lstStyle/>
        <a:p>
          <a:endParaRPr lang="de-AT"/>
        </a:p>
      </dgm:t>
    </dgm:pt>
    <dgm:pt modelId="{E50E1AFE-6BC7-465D-B400-75428EF34406}" type="pres">
      <dgm:prSet presAssocID="{8E0BF3EE-24EE-4202-B60E-820D2EFE7099}" presName="connTx" presStyleLbl="parChTrans1D2" presStyleIdx="0" presStyleCnt="4"/>
      <dgm:spPr/>
      <dgm:t>
        <a:bodyPr/>
        <a:lstStyle/>
        <a:p>
          <a:endParaRPr lang="de-AT"/>
        </a:p>
      </dgm:t>
    </dgm:pt>
    <dgm:pt modelId="{4A109CE0-CF1F-4689-BB9F-F8A3137CD301}" type="pres">
      <dgm:prSet presAssocID="{DABE5239-6B00-4135-9D9E-C762FEBEDC4D}" presName="node" presStyleLbl="node1" presStyleIdx="0" presStyleCnt="4" custScaleX="220169" custScaleY="112521" custRadScaleRad="142686" custRadScaleInc="200760">
        <dgm:presLayoutVars>
          <dgm:bulletEnabled val="1"/>
        </dgm:presLayoutVars>
      </dgm:prSet>
      <dgm:spPr/>
      <dgm:t>
        <a:bodyPr/>
        <a:lstStyle/>
        <a:p>
          <a:endParaRPr lang="de-AT"/>
        </a:p>
      </dgm:t>
    </dgm:pt>
    <dgm:pt modelId="{46D8D795-382D-440F-9EA5-1307595BF377}" type="pres">
      <dgm:prSet presAssocID="{2E2272EB-BE2C-4DC6-997E-C2FC4C3D073A}" presName="Name9" presStyleLbl="parChTrans1D2" presStyleIdx="1" presStyleCnt="4"/>
      <dgm:spPr/>
      <dgm:t>
        <a:bodyPr/>
        <a:lstStyle/>
        <a:p>
          <a:endParaRPr lang="de-AT"/>
        </a:p>
      </dgm:t>
    </dgm:pt>
    <dgm:pt modelId="{4B6131C9-64D9-491A-8E7D-B0D5344B3176}" type="pres">
      <dgm:prSet presAssocID="{2E2272EB-BE2C-4DC6-997E-C2FC4C3D073A}" presName="connTx" presStyleLbl="parChTrans1D2" presStyleIdx="1" presStyleCnt="4"/>
      <dgm:spPr/>
      <dgm:t>
        <a:bodyPr/>
        <a:lstStyle/>
        <a:p>
          <a:endParaRPr lang="de-AT"/>
        </a:p>
      </dgm:t>
    </dgm:pt>
    <dgm:pt modelId="{A72593FE-68B9-4EBD-9D80-2D565510E31C}" type="pres">
      <dgm:prSet presAssocID="{CBB8CC50-C79E-4D99-8FA1-5B1459A94524}" presName="node" presStyleLbl="node1" presStyleIdx="1" presStyleCnt="4" custScaleX="221671" custScaleY="115508" custRadScaleRad="95151" custRadScaleInc="-193029">
        <dgm:presLayoutVars>
          <dgm:bulletEnabled val="1"/>
        </dgm:presLayoutVars>
      </dgm:prSet>
      <dgm:spPr/>
      <dgm:t>
        <a:bodyPr/>
        <a:lstStyle/>
        <a:p>
          <a:endParaRPr lang="de-AT"/>
        </a:p>
      </dgm:t>
    </dgm:pt>
    <dgm:pt modelId="{CCBA5CB8-5303-46AD-B6FC-3F8A2F1A09E4}" type="pres">
      <dgm:prSet presAssocID="{D288C287-7BA1-4813-A810-905317A5F7EC}" presName="Name9" presStyleLbl="parChTrans1D2" presStyleIdx="2" presStyleCnt="4"/>
      <dgm:spPr/>
      <dgm:t>
        <a:bodyPr/>
        <a:lstStyle/>
        <a:p>
          <a:endParaRPr lang="de-AT"/>
        </a:p>
      </dgm:t>
    </dgm:pt>
    <dgm:pt modelId="{44BDCCF3-41C2-4E1C-BF86-19BE36F87E25}" type="pres">
      <dgm:prSet presAssocID="{D288C287-7BA1-4813-A810-905317A5F7EC}" presName="connTx" presStyleLbl="parChTrans1D2" presStyleIdx="2" presStyleCnt="4"/>
      <dgm:spPr/>
      <dgm:t>
        <a:bodyPr/>
        <a:lstStyle/>
        <a:p>
          <a:endParaRPr lang="de-AT"/>
        </a:p>
      </dgm:t>
    </dgm:pt>
    <dgm:pt modelId="{176E7994-5C97-4A15-8420-FFAD46F49CFB}" type="pres">
      <dgm:prSet presAssocID="{AA7BE42A-F58C-4077-9E15-31F71F324142}" presName="node" presStyleLbl="node1" presStyleIdx="2" presStyleCnt="4" custScaleX="209316" custScaleY="112882" custRadScaleRad="96157" custRadScaleInc="-612">
        <dgm:presLayoutVars>
          <dgm:bulletEnabled val="1"/>
        </dgm:presLayoutVars>
      </dgm:prSet>
      <dgm:spPr/>
      <dgm:t>
        <a:bodyPr/>
        <a:lstStyle/>
        <a:p>
          <a:endParaRPr lang="de-AT"/>
        </a:p>
      </dgm:t>
    </dgm:pt>
    <dgm:pt modelId="{745F592B-0D0E-4392-A9F2-0728AC85C205}" type="pres">
      <dgm:prSet presAssocID="{DC8BE2D2-F05D-497D-B6E7-176204669F55}" presName="Name9" presStyleLbl="parChTrans1D2" presStyleIdx="3" presStyleCnt="4"/>
      <dgm:spPr/>
      <dgm:t>
        <a:bodyPr/>
        <a:lstStyle/>
        <a:p>
          <a:endParaRPr lang="de-AT"/>
        </a:p>
      </dgm:t>
    </dgm:pt>
    <dgm:pt modelId="{538B5081-2B41-4C52-9BCA-669781E76B05}" type="pres">
      <dgm:prSet presAssocID="{DC8BE2D2-F05D-497D-B6E7-176204669F55}" presName="connTx" presStyleLbl="parChTrans1D2" presStyleIdx="3" presStyleCnt="4"/>
      <dgm:spPr/>
      <dgm:t>
        <a:bodyPr/>
        <a:lstStyle/>
        <a:p>
          <a:endParaRPr lang="de-AT"/>
        </a:p>
      </dgm:t>
    </dgm:pt>
    <dgm:pt modelId="{CD5BDDC0-E545-4130-888C-C0B2F0D57AAF}" type="pres">
      <dgm:prSet presAssocID="{1F624653-D5AA-4FAE-AF10-3B42B6AC99CD}" presName="node" presStyleLbl="node1" presStyleIdx="3" presStyleCnt="4" custScaleX="226266" custScaleY="124222" custRadScaleRad="142119" custRadScaleInc="1649">
        <dgm:presLayoutVars>
          <dgm:bulletEnabled val="1"/>
        </dgm:presLayoutVars>
      </dgm:prSet>
      <dgm:spPr/>
      <dgm:t>
        <a:bodyPr/>
        <a:lstStyle/>
        <a:p>
          <a:endParaRPr lang="de-AT"/>
        </a:p>
      </dgm:t>
    </dgm:pt>
  </dgm:ptLst>
  <dgm:cxnLst>
    <dgm:cxn modelId="{9BE15299-5028-46B3-BC16-3552604BEEF2}" type="presOf" srcId="{D288C287-7BA1-4813-A810-905317A5F7EC}" destId="{44BDCCF3-41C2-4E1C-BF86-19BE36F87E25}" srcOrd="1" destOrd="0" presId="urn:microsoft.com/office/officeart/2005/8/layout/radial1"/>
    <dgm:cxn modelId="{F3D25068-F68C-44D1-A489-B839EB37BE9A}" type="presOf" srcId="{1F624653-D5AA-4FAE-AF10-3B42B6AC99CD}" destId="{CD5BDDC0-E545-4130-888C-C0B2F0D57AAF}" srcOrd="0" destOrd="0" presId="urn:microsoft.com/office/officeart/2005/8/layout/radial1"/>
    <dgm:cxn modelId="{CAF4914A-7178-4BBB-8A5D-1523B4F6E5EF}" type="presOf" srcId="{DABE5239-6B00-4135-9D9E-C762FEBEDC4D}" destId="{4A109CE0-CF1F-4689-BB9F-F8A3137CD301}" srcOrd="0" destOrd="0" presId="urn:microsoft.com/office/officeart/2005/8/layout/radial1"/>
    <dgm:cxn modelId="{B260022B-DBBA-49EB-AFD2-A4D2FBF91272}" type="presOf" srcId="{9FF15AFE-5AA4-49F0-81B4-E5762F9B5707}" destId="{F08C2117-DEC2-4232-B8ED-C95D991558B5}" srcOrd="0" destOrd="0" presId="urn:microsoft.com/office/officeart/2005/8/layout/radial1"/>
    <dgm:cxn modelId="{65C7A1A9-D1C6-40E0-A337-261EEA80ADD4}" type="presOf" srcId="{D288C287-7BA1-4813-A810-905317A5F7EC}" destId="{CCBA5CB8-5303-46AD-B6FC-3F8A2F1A09E4}" srcOrd="0" destOrd="0" presId="urn:microsoft.com/office/officeart/2005/8/layout/radial1"/>
    <dgm:cxn modelId="{2B23A738-3EDF-4229-99A1-D22326CEC7B9}" type="presOf" srcId="{8E0BF3EE-24EE-4202-B60E-820D2EFE7099}" destId="{2D8C52D6-E4D9-47D6-B206-2327A24D03E8}" srcOrd="0" destOrd="0" presId="urn:microsoft.com/office/officeart/2005/8/layout/radial1"/>
    <dgm:cxn modelId="{68FC3C3D-CD74-4951-AE29-4D0E8476033A}" type="presOf" srcId="{CBB8CC50-C79E-4D99-8FA1-5B1459A94524}" destId="{A72593FE-68B9-4EBD-9D80-2D565510E31C}" srcOrd="0" destOrd="0" presId="urn:microsoft.com/office/officeart/2005/8/layout/radial1"/>
    <dgm:cxn modelId="{17160FD0-338D-4D2E-A8C1-547610DA0595}" srcId="{9FF15AFE-5AA4-49F0-81B4-E5762F9B5707}" destId="{DABE5239-6B00-4135-9D9E-C762FEBEDC4D}" srcOrd="0" destOrd="0" parTransId="{8E0BF3EE-24EE-4202-B60E-820D2EFE7099}" sibTransId="{BECD4BE0-99EF-44BB-97A4-DAECA4FA8334}"/>
    <dgm:cxn modelId="{9CFFD290-9586-49B8-9AE5-6F9118748020}" type="presOf" srcId="{AA7BE42A-F58C-4077-9E15-31F71F324142}" destId="{176E7994-5C97-4A15-8420-FFAD46F49CFB}" srcOrd="0" destOrd="0" presId="urn:microsoft.com/office/officeart/2005/8/layout/radial1"/>
    <dgm:cxn modelId="{A492929E-2A66-463A-80ED-B417AD74E31D}" type="presOf" srcId="{2E2272EB-BE2C-4DC6-997E-C2FC4C3D073A}" destId="{4B6131C9-64D9-491A-8E7D-B0D5344B3176}" srcOrd="1" destOrd="0" presId="urn:microsoft.com/office/officeart/2005/8/layout/radial1"/>
    <dgm:cxn modelId="{401AA33E-3C77-43A7-B4D9-C0AE2ECCFAE4}" srcId="{99F4E0D3-514B-4916-A140-058180C86762}" destId="{9FF15AFE-5AA4-49F0-81B4-E5762F9B5707}" srcOrd="0" destOrd="0" parTransId="{4299F335-30C4-44D0-B2C5-5DF06B8BD952}" sibTransId="{9DD69DFA-AD15-4612-AE5D-73533CC1C6F1}"/>
    <dgm:cxn modelId="{39CD7EC0-73C2-4423-B20E-7F0BF17E4788}" srcId="{9FF15AFE-5AA4-49F0-81B4-E5762F9B5707}" destId="{CBB8CC50-C79E-4D99-8FA1-5B1459A94524}" srcOrd="1" destOrd="0" parTransId="{2E2272EB-BE2C-4DC6-997E-C2FC4C3D073A}" sibTransId="{3A7BF12A-BF29-40D9-AE78-94C929A02A6F}"/>
    <dgm:cxn modelId="{449C99DB-2AC4-4561-9407-581DE667A9A2}" type="presOf" srcId="{DC8BE2D2-F05D-497D-B6E7-176204669F55}" destId="{745F592B-0D0E-4392-A9F2-0728AC85C205}" srcOrd="0" destOrd="0" presId="urn:microsoft.com/office/officeart/2005/8/layout/radial1"/>
    <dgm:cxn modelId="{7FDA9503-6A28-4896-9A91-1017D9F10292}" type="presOf" srcId="{99F4E0D3-514B-4916-A140-058180C86762}" destId="{2A47A111-FCA5-4356-8FAB-93EE45D533A2}" srcOrd="0" destOrd="0" presId="urn:microsoft.com/office/officeart/2005/8/layout/radial1"/>
    <dgm:cxn modelId="{D4EE626D-1AE0-40C4-9DDC-9AE8F696701D}" srcId="{9FF15AFE-5AA4-49F0-81B4-E5762F9B5707}" destId="{1F624653-D5AA-4FAE-AF10-3B42B6AC99CD}" srcOrd="3" destOrd="0" parTransId="{DC8BE2D2-F05D-497D-B6E7-176204669F55}" sibTransId="{D910F307-5214-4039-BCBD-8C4BF3449B6C}"/>
    <dgm:cxn modelId="{9CF2D19A-F22E-43C4-94CB-E1AC2652AEA5}" type="presOf" srcId="{8E0BF3EE-24EE-4202-B60E-820D2EFE7099}" destId="{E50E1AFE-6BC7-465D-B400-75428EF34406}" srcOrd="1" destOrd="0" presId="urn:microsoft.com/office/officeart/2005/8/layout/radial1"/>
    <dgm:cxn modelId="{C5D2DCD4-57F9-4120-B3F0-924D99AA1EC5}" type="presOf" srcId="{DC8BE2D2-F05D-497D-B6E7-176204669F55}" destId="{538B5081-2B41-4C52-9BCA-669781E76B05}" srcOrd="1" destOrd="0" presId="urn:microsoft.com/office/officeart/2005/8/layout/radial1"/>
    <dgm:cxn modelId="{E9B06104-A9A8-4C6E-9EB3-8D01D7B17A3A}" srcId="{9FF15AFE-5AA4-49F0-81B4-E5762F9B5707}" destId="{AA7BE42A-F58C-4077-9E15-31F71F324142}" srcOrd="2" destOrd="0" parTransId="{D288C287-7BA1-4813-A810-905317A5F7EC}" sibTransId="{5A61E9D3-8E34-438A-B896-69E8B395F5F8}"/>
    <dgm:cxn modelId="{A40D5940-268A-4BF8-9D67-4A651E97064D}" type="presOf" srcId="{2E2272EB-BE2C-4DC6-997E-C2FC4C3D073A}" destId="{46D8D795-382D-440F-9EA5-1307595BF377}" srcOrd="0" destOrd="0" presId="urn:microsoft.com/office/officeart/2005/8/layout/radial1"/>
    <dgm:cxn modelId="{638D5E11-2727-4510-B968-AAA9EFD8B4EC}" type="presParOf" srcId="{2A47A111-FCA5-4356-8FAB-93EE45D533A2}" destId="{F08C2117-DEC2-4232-B8ED-C95D991558B5}" srcOrd="0" destOrd="0" presId="urn:microsoft.com/office/officeart/2005/8/layout/radial1"/>
    <dgm:cxn modelId="{6588F28C-D5B1-49BA-9C83-889795DD08B9}" type="presParOf" srcId="{2A47A111-FCA5-4356-8FAB-93EE45D533A2}" destId="{2D8C52D6-E4D9-47D6-B206-2327A24D03E8}" srcOrd="1" destOrd="0" presId="urn:microsoft.com/office/officeart/2005/8/layout/radial1"/>
    <dgm:cxn modelId="{18015B52-9ADE-44EC-A0B7-E6891D9862EE}" type="presParOf" srcId="{2D8C52D6-E4D9-47D6-B206-2327A24D03E8}" destId="{E50E1AFE-6BC7-465D-B400-75428EF34406}" srcOrd="0" destOrd="0" presId="urn:microsoft.com/office/officeart/2005/8/layout/radial1"/>
    <dgm:cxn modelId="{4FFE9D77-1540-4A7E-B859-DE656104B3CC}" type="presParOf" srcId="{2A47A111-FCA5-4356-8FAB-93EE45D533A2}" destId="{4A109CE0-CF1F-4689-BB9F-F8A3137CD301}" srcOrd="2" destOrd="0" presId="urn:microsoft.com/office/officeart/2005/8/layout/radial1"/>
    <dgm:cxn modelId="{1B14232A-F47D-4B33-BD32-1AF3A59841FE}" type="presParOf" srcId="{2A47A111-FCA5-4356-8FAB-93EE45D533A2}" destId="{46D8D795-382D-440F-9EA5-1307595BF377}" srcOrd="3" destOrd="0" presId="urn:microsoft.com/office/officeart/2005/8/layout/radial1"/>
    <dgm:cxn modelId="{E5082228-DDAA-4FCD-B96F-CCE8336EBE0C}" type="presParOf" srcId="{46D8D795-382D-440F-9EA5-1307595BF377}" destId="{4B6131C9-64D9-491A-8E7D-B0D5344B3176}" srcOrd="0" destOrd="0" presId="urn:microsoft.com/office/officeart/2005/8/layout/radial1"/>
    <dgm:cxn modelId="{0A55BF23-F22C-46DF-8F56-118E8881557F}" type="presParOf" srcId="{2A47A111-FCA5-4356-8FAB-93EE45D533A2}" destId="{A72593FE-68B9-4EBD-9D80-2D565510E31C}" srcOrd="4" destOrd="0" presId="urn:microsoft.com/office/officeart/2005/8/layout/radial1"/>
    <dgm:cxn modelId="{4554BF22-4C22-4D3C-A4B0-DDCC23725425}" type="presParOf" srcId="{2A47A111-FCA5-4356-8FAB-93EE45D533A2}" destId="{CCBA5CB8-5303-46AD-B6FC-3F8A2F1A09E4}" srcOrd="5" destOrd="0" presId="urn:microsoft.com/office/officeart/2005/8/layout/radial1"/>
    <dgm:cxn modelId="{0CD7B21E-0CC5-48F0-9DD9-771946E1AAB6}" type="presParOf" srcId="{CCBA5CB8-5303-46AD-B6FC-3F8A2F1A09E4}" destId="{44BDCCF3-41C2-4E1C-BF86-19BE36F87E25}" srcOrd="0" destOrd="0" presId="urn:microsoft.com/office/officeart/2005/8/layout/radial1"/>
    <dgm:cxn modelId="{4FAE5932-BBD1-49E8-86F6-70A0AEFFBE0F}" type="presParOf" srcId="{2A47A111-FCA5-4356-8FAB-93EE45D533A2}" destId="{176E7994-5C97-4A15-8420-FFAD46F49CFB}" srcOrd="6" destOrd="0" presId="urn:microsoft.com/office/officeart/2005/8/layout/radial1"/>
    <dgm:cxn modelId="{05C021A0-8221-4719-8856-5565CCC51972}" type="presParOf" srcId="{2A47A111-FCA5-4356-8FAB-93EE45D533A2}" destId="{745F592B-0D0E-4392-A9F2-0728AC85C205}" srcOrd="7" destOrd="0" presId="urn:microsoft.com/office/officeart/2005/8/layout/radial1"/>
    <dgm:cxn modelId="{DD6425EF-D3EE-4509-A8B5-88E3D1D05239}" type="presParOf" srcId="{745F592B-0D0E-4392-A9F2-0728AC85C205}" destId="{538B5081-2B41-4C52-9BCA-669781E76B05}" srcOrd="0" destOrd="0" presId="urn:microsoft.com/office/officeart/2005/8/layout/radial1"/>
    <dgm:cxn modelId="{2FCD3EA2-E2C4-4382-B9FD-4982CF755D3C}" type="presParOf" srcId="{2A47A111-FCA5-4356-8FAB-93EE45D533A2}" destId="{CD5BDDC0-E545-4130-888C-C0B2F0D57AAF}" srcOrd="8"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F4E0D3-514B-4916-A140-058180C86762}" type="doc">
      <dgm:prSet loTypeId="urn:microsoft.com/office/officeart/2005/8/layout/radial1" loCatId="cycle" qsTypeId="urn:microsoft.com/office/officeart/2005/8/quickstyle/simple3" qsCatId="simple" csTypeId="urn:microsoft.com/office/officeart/2005/8/colors/colorful5" csCatId="colorful" phldr="1"/>
      <dgm:spPr/>
      <dgm:t>
        <a:bodyPr/>
        <a:lstStyle/>
        <a:p>
          <a:endParaRPr lang="de-AT"/>
        </a:p>
      </dgm:t>
    </dgm:pt>
    <dgm:pt modelId="{9FF15AFE-5AA4-49F0-81B4-E5762F9B5707}">
      <dgm:prSet phldrT="[Text]" custT="1"/>
      <dgm:spPr/>
      <dgm:t>
        <a:bodyPr/>
        <a:lstStyle/>
        <a:p>
          <a:r>
            <a:rPr lang="de-AT" sz="1600" b="1" dirty="0" smtClean="0"/>
            <a:t>Firma Ford erwirtschaftetGEWINN</a:t>
          </a:r>
          <a:endParaRPr lang="de-AT" sz="1600" b="1" dirty="0"/>
        </a:p>
      </dgm:t>
    </dgm:pt>
    <dgm:pt modelId="{4299F335-30C4-44D0-B2C5-5DF06B8BD952}" type="parTrans" cxnId="{401AA33E-3C77-43A7-B4D9-C0AE2ECCFAE4}">
      <dgm:prSet/>
      <dgm:spPr/>
      <dgm:t>
        <a:bodyPr/>
        <a:lstStyle/>
        <a:p>
          <a:endParaRPr lang="de-AT"/>
        </a:p>
      </dgm:t>
    </dgm:pt>
    <dgm:pt modelId="{9DD69DFA-AD15-4612-AE5D-73533CC1C6F1}" type="sibTrans" cxnId="{401AA33E-3C77-43A7-B4D9-C0AE2ECCFAE4}">
      <dgm:prSet/>
      <dgm:spPr/>
      <dgm:t>
        <a:bodyPr/>
        <a:lstStyle/>
        <a:p>
          <a:endParaRPr lang="de-AT"/>
        </a:p>
      </dgm:t>
    </dgm:pt>
    <dgm:pt modelId="{DABE5239-6B00-4135-9D9E-C762FEBEDC4D}">
      <dgm:prSet phldrT="[Text]" custT="1"/>
      <dgm:spPr/>
      <dgm:t>
        <a:bodyPr/>
        <a:lstStyle/>
        <a:p>
          <a:pPr>
            <a:lnSpc>
              <a:spcPct val="90000"/>
            </a:lnSpc>
            <a:spcAft>
              <a:spcPct val="35000"/>
            </a:spcAft>
          </a:pPr>
          <a:r>
            <a:rPr lang="de-AT" sz="1800" b="1" dirty="0" smtClean="0"/>
            <a:t>KORREKTIVE </a:t>
          </a:r>
          <a:r>
            <a:rPr lang="de-AT" sz="1800" b="1" dirty="0"/>
            <a:t>UNTERNEHMENSETHIK</a:t>
          </a:r>
        </a:p>
        <a:p>
          <a:pPr>
            <a:lnSpc>
              <a:spcPct val="100000"/>
            </a:lnSpc>
            <a:spcAft>
              <a:spcPts val="0"/>
            </a:spcAft>
          </a:pPr>
          <a:r>
            <a:rPr lang="de-AT" sz="1600" dirty="0" smtClean="0"/>
            <a:t>Gewinn wird verwendet um „angerichteten“ Schaden gut zu machen z.B. Schmerzensgeld an Verletze  d. Ford Pinto</a:t>
          </a:r>
          <a:endParaRPr lang="de-AT" sz="1600" dirty="0"/>
        </a:p>
      </dgm:t>
    </dgm:pt>
    <dgm:pt modelId="{8E0BF3EE-24EE-4202-B60E-820D2EFE7099}" type="parTrans" cxnId="{17160FD0-338D-4D2E-A8C1-547610DA0595}">
      <dgm:prSet/>
      <dgm:spPr/>
      <dgm:t>
        <a:bodyPr/>
        <a:lstStyle/>
        <a:p>
          <a:endParaRPr lang="de-AT" dirty="0"/>
        </a:p>
      </dgm:t>
    </dgm:pt>
    <dgm:pt modelId="{BECD4BE0-99EF-44BB-97A4-DAECA4FA8334}" type="sibTrans" cxnId="{17160FD0-338D-4D2E-A8C1-547610DA0595}">
      <dgm:prSet/>
      <dgm:spPr/>
      <dgm:t>
        <a:bodyPr/>
        <a:lstStyle/>
        <a:p>
          <a:endParaRPr lang="de-AT"/>
        </a:p>
      </dgm:t>
    </dgm:pt>
    <dgm:pt modelId="{CBB8CC50-C79E-4D99-8FA1-5B1459A94524}">
      <dgm:prSet phldrT="[Text]" custT="1"/>
      <dgm:spPr/>
      <dgm:t>
        <a:bodyPr/>
        <a:lstStyle/>
        <a:p>
          <a:pPr>
            <a:lnSpc>
              <a:spcPct val="100000"/>
            </a:lnSpc>
            <a:spcAft>
              <a:spcPts val="0"/>
            </a:spcAft>
          </a:pPr>
          <a:r>
            <a:rPr lang="de-AT" sz="1600" b="1" dirty="0" smtClean="0"/>
            <a:t> </a:t>
          </a:r>
          <a:r>
            <a:rPr lang="de-AT" sz="1600" b="1" dirty="0"/>
            <a:t>KARITATIVE</a:t>
          </a:r>
        </a:p>
        <a:p>
          <a:pPr>
            <a:lnSpc>
              <a:spcPct val="100000"/>
            </a:lnSpc>
            <a:spcAft>
              <a:spcPts val="0"/>
            </a:spcAft>
          </a:pPr>
          <a:r>
            <a:rPr lang="de-AT" sz="1600" b="1" dirty="0" smtClean="0"/>
            <a:t>UNTERNEHMENSETHIK</a:t>
          </a:r>
          <a:endParaRPr lang="de-AT" sz="1600" dirty="0"/>
        </a:p>
        <a:p>
          <a:pPr>
            <a:lnSpc>
              <a:spcPct val="100000"/>
            </a:lnSpc>
            <a:spcAft>
              <a:spcPts val="0"/>
            </a:spcAft>
          </a:pPr>
          <a:r>
            <a:rPr lang="de-AT" sz="1600" dirty="0" smtClean="0"/>
            <a:t>Gewinn wird außerökonomisch verwendet z.B. Spende an Greenpeace</a:t>
          </a:r>
          <a:endParaRPr lang="de-AT" sz="1600" dirty="0"/>
        </a:p>
      </dgm:t>
    </dgm:pt>
    <dgm:pt modelId="{2E2272EB-BE2C-4DC6-997E-C2FC4C3D073A}" type="parTrans" cxnId="{39CD7EC0-73C2-4423-B20E-7F0BF17E4788}">
      <dgm:prSet/>
      <dgm:spPr/>
      <dgm:t>
        <a:bodyPr/>
        <a:lstStyle/>
        <a:p>
          <a:endParaRPr lang="de-AT" dirty="0"/>
        </a:p>
      </dgm:t>
    </dgm:pt>
    <dgm:pt modelId="{3A7BF12A-BF29-40D9-AE78-94C929A02A6F}" type="sibTrans" cxnId="{39CD7EC0-73C2-4423-B20E-7F0BF17E4788}">
      <dgm:prSet/>
      <dgm:spPr/>
      <dgm:t>
        <a:bodyPr/>
        <a:lstStyle/>
        <a:p>
          <a:endParaRPr lang="de-AT"/>
        </a:p>
      </dgm:t>
    </dgm:pt>
    <dgm:pt modelId="{AA7BE42A-F58C-4077-9E15-31F71F324142}">
      <dgm:prSet phldrT="[Text]" custT="1"/>
      <dgm:spPr/>
      <dgm:t>
        <a:bodyPr/>
        <a:lstStyle/>
        <a:p>
          <a:pPr>
            <a:lnSpc>
              <a:spcPct val="90000"/>
            </a:lnSpc>
            <a:spcAft>
              <a:spcPct val="35000"/>
            </a:spcAft>
          </a:pPr>
          <a:r>
            <a:rPr lang="de-AT" sz="1600" b="1" dirty="0" smtClean="0"/>
            <a:t> </a:t>
          </a:r>
          <a:r>
            <a:rPr lang="de-AT" sz="1600" b="1" dirty="0"/>
            <a:t>INTEGRATIVE </a:t>
          </a:r>
          <a:r>
            <a:rPr lang="de-AT" sz="1600" b="1" dirty="0" smtClean="0"/>
            <a:t>UNTERNEHMENSETHIK</a:t>
          </a:r>
        </a:p>
        <a:p>
          <a:pPr>
            <a:lnSpc>
              <a:spcPct val="90000"/>
            </a:lnSpc>
            <a:spcAft>
              <a:spcPct val="35000"/>
            </a:spcAft>
          </a:pPr>
          <a:r>
            <a:rPr lang="de-AT" sz="1600" dirty="0" smtClean="0"/>
            <a:t>Unternehmensethik </a:t>
          </a:r>
          <a:r>
            <a:rPr lang="de-AT" sz="1600" dirty="0"/>
            <a:t>als </a:t>
          </a:r>
          <a:r>
            <a:rPr lang="de-AT" sz="1600" dirty="0" smtClean="0"/>
            <a:t>Geschäftsgrundlage </a:t>
          </a:r>
        </a:p>
        <a:p>
          <a:pPr>
            <a:lnSpc>
              <a:spcPct val="90000"/>
            </a:lnSpc>
            <a:spcAft>
              <a:spcPct val="35000"/>
            </a:spcAft>
          </a:pPr>
          <a:r>
            <a:rPr lang="de-AT" sz="1600" dirty="0" smtClean="0"/>
            <a:t>Von Vorhinein nur sichere, umweltfreundliche etc. Autos konstruieren.</a:t>
          </a:r>
        </a:p>
      </dgm:t>
    </dgm:pt>
    <dgm:pt modelId="{D288C287-7BA1-4813-A810-905317A5F7EC}" type="parTrans" cxnId="{E9B06104-A9A8-4C6E-9EB3-8D01D7B17A3A}">
      <dgm:prSet/>
      <dgm:spPr/>
      <dgm:t>
        <a:bodyPr/>
        <a:lstStyle/>
        <a:p>
          <a:endParaRPr lang="de-AT" dirty="0"/>
        </a:p>
      </dgm:t>
    </dgm:pt>
    <dgm:pt modelId="{5A61E9D3-8E34-438A-B896-69E8B395F5F8}" type="sibTrans" cxnId="{E9B06104-A9A8-4C6E-9EB3-8D01D7B17A3A}">
      <dgm:prSet/>
      <dgm:spPr/>
      <dgm:t>
        <a:bodyPr/>
        <a:lstStyle/>
        <a:p>
          <a:endParaRPr lang="de-AT"/>
        </a:p>
      </dgm:t>
    </dgm:pt>
    <dgm:pt modelId="{1F624653-D5AA-4FAE-AF10-3B42B6AC99CD}">
      <dgm:prSet phldrT="[Text]" custT="1"/>
      <dgm:spPr/>
      <dgm:t>
        <a:bodyPr/>
        <a:lstStyle/>
        <a:p>
          <a:pPr>
            <a:lnSpc>
              <a:spcPct val="90000"/>
            </a:lnSpc>
            <a:spcAft>
              <a:spcPct val="35000"/>
            </a:spcAft>
          </a:pPr>
          <a:r>
            <a:rPr lang="de-AT" sz="1800" b="1" dirty="0" smtClean="0"/>
            <a:t>INSTRUMENTALISTISCHE </a:t>
          </a:r>
          <a:r>
            <a:rPr lang="de-AT" sz="1800" b="1" dirty="0"/>
            <a:t>UNTERNEHMENSETHIK</a:t>
          </a:r>
        </a:p>
        <a:p>
          <a:pPr>
            <a:lnSpc>
              <a:spcPct val="100000"/>
            </a:lnSpc>
            <a:spcAft>
              <a:spcPts val="0"/>
            </a:spcAft>
          </a:pPr>
          <a:r>
            <a:rPr lang="de-AT" sz="1600" dirty="0" smtClean="0"/>
            <a:t>Ethik muss sich auszahlen!</a:t>
          </a:r>
        </a:p>
        <a:p>
          <a:pPr>
            <a:lnSpc>
              <a:spcPct val="100000"/>
            </a:lnSpc>
            <a:spcAft>
              <a:spcPts val="0"/>
            </a:spcAft>
          </a:pPr>
          <a:r>
            <a:rPr lang="de-AT" sz="1600" dirty="0" smtClean="0"/>
            <a:t>So bald Sicherheitsmängel auftauchen, Produktion einstellen, Autos reparieren um Imageschäden vermeiden.</a:t>
          </a:r>
          <a:endParaRPr lang="de-AT" sz="1600" dirty="0"/>
        </a:p>
      </dgm:t>
    </dgm:pt>
    <dgm:pt modelId="{DC8BE2D2-F05D-497D-B6E7-176204669F55}" type="parTrans" cxnId="{D4EE626D-1AE0-40C4-9DDC-9AE8F696701D}">
      <dgm:prSet/>
      <dgm:spPr/>
      <dgm:t>
        <a:bodyPr/>
        <a:lstStyle/>
        <a:p>
          <a:endParaRPr lang="de-AT" dirty="0"/>
        </a:p>
      </dgm:t>
    </dgm:pt>
    <dgm:pt modelId="{D910F307-5214-4039-BCBD-8C4BF3449B6C}" type="sibTrans" cxnId="{D4EE626D-1AE0-40C4-9DDC-9AE8F696701D}">
      <dgm:prSet/>
      <dgm:spPr/>
      <dgm:t>
        <a:bodyPr/>
        <a:lstStyle/>
        <a:p>
          <a:endParaRPr lang="de-AT"/>
        </a:p>
      </dgm:t>
    </dgm:pt>
    <dgm:pt modelId="{2A47A111-FCA5-4356-8FAB-93EE45D533A2}" type="pres">
      <dgm:prSet presAssocID="{99F4E0D3-514B-4916-A140-058180C86762}" presName="cycle" presStyleCnt="0">
        <dgm:presLayoutVars>
          <dgm:chMax val="1"/>
          <dgm:dir/>
          <dgm:animLvl val="ctr"/>
          <dgm:resizeHandles val="exact"/>
        </dgm:presLayoutVars>
      </dgm:prSet>
      <dgm:spPr/>
      <dgm:t>
        <a:bodyPr/>
        <a:lstStyle/>
        <a:p>
          <a:endParaRPr lang="de-AT"/>
        </a:p>
      </dgm:t>
    </dgm:pt>
    <dgm:pt modelId="{F08C2117-DEC2-4232-B8ED-C95D991558B5}" type="pres">
      <dgm:prSet presAssocID="{9FF15AFE-5AA4-49F0-81B4-E5762F9B5707}" presName="centerShape" presStyleLbl="node0" presStyleIdx="0" presStyleCnt="1" custScaleX="115375" custLinFactNeighborX="156" custLinFactNeighborY="-182"/>
      <dgm:spPr/>
      <dgm:t>
        <a:bodyPr/>
        <a:lstStyle/>
        <a:p>
          <a:endParaRPr lang="de-AT"/>
        </a:p>
      </dgm:t>
    </dgm:pt>
    <dgm:pt modelId="{2D8C52D6-E4D9-47D6-B206-2327A24D03E8}" type="pres">
      <dgm:prSet presAssocID="{8E0BF3EE-24EE-4202-B60E-820D2EFE7099}" presName="Name9" presStyleLbl="parChTrans1D2" presStyleIdx="0" presStyleCnt="4"/>
      <dgm:spPr/>
      <dgm:t>
        <a:bodyPr/>
        <a:lstStyle/>
        <a:p>
          <a:endParaRPr lang="de-AT"/>
        </a:p>
      </dgm:t>
    </dgm:pt>
    <dgm:pt modelId="{E50E1AFE-6BC7-465D-B400-75428EF34406}" type="pres">
      <dgm:prSet presAssocID="{8E0BF3EE-24EE-4202-B60E-820D2EFE7099}" presName="connTx" presStyleLbl="parChTrans1D2" presStyleIdx="0" presStyleCnt="4"/>
      <dgm:spPr/>
      <dgm:t>
        <a:bodyPr/>
        <a:lstStyle/>
        <a:p>
          <a:endParaRPr lang="de-AT"/>
        </a:p>
      </dgm:t>
    </dgm:pt>
    <dgm:pt modelId="{4A109CE0-CF1F-4689-BB9F-F8A3137CD301}" type="pres">
      <dgm:prSet presAssocID="{DABE5239-6B00-4135-9D9E-C762FEBEDC4D}" presName="node" presStyleLbl="node1" presStyleIdx="0" presStyleCnt="4" custScaleX="220169" custScaleY="180277" custRadScaleRad="142686" custRadScaleInc="200760">
        <dgm:presLayoutVars>
          <dgm:bulletEnabled val="1"/>
        </dgm:presLayoutVars>
      </dgm:prSet>
      <dgm:spPr/>
      <dgm:t>
        <a:bodyPr/>
        <a:lstStyle/>
        <a:p>
          <a:endParaRPr lang="de-AT"/>
        </a:p>
      </dgm:t>
    </dgm:pt>
    <dgm:pt modelId="{46D8D795-382D-440F-9EA5-1307595BF377}" type="pres">
      <dgm:prSet presAssocID="{2E2272EB-BE2C-4DC6-997E-C2FC4C3D073A}" presName="Name9" presStyleLbl="parChTrans1D2" presStyleIdx="1" presStyleCnt="4"/>
      <dgm:spPr/>
      <dgm:t>
        <a:bodyPr/>
        <a:lstStyle/>
        <a:p>
          <a:endParaRPr lang="de-AT"/>
        </a:p>
      </dgm:t>
    </dgm:pt>
    <dgm:pt modelId="{4B6131C9-64D9-491A-8E7D-B0D5344B3176}" type="pres">
      <dgm:prSet presAssocID="{2E2272EB-BE2C-4DC6-997E-C2FC4C3D073A}" presName="connTx" presStyleLbl="parChTrans1D2" presStyleIdx="1" presStyleCnt="4"/>
      <dgm:spPr/>
      <dgm:t>
        <a:bodyPr/>
        <a:lstStyle/>
        <a:p>
          <a:endParaRPr lang="de-AT"/>
        </a:p>
      </dgm:t>
    </dgm:pt>
    <dgm:pt modelId="{A72593FE-68B9-4EBD-9D80-2D565510E31C}" type="pres">
      <dgm:prSet presAssocID="{CBB8CC50-C79E-4D99-8FA1-5B1459A94524}" presName="node" presStyleLbl="node1" presStyleIdx="1" presStyleCnt="4" custScaleX="221671" custScaleY="115508" custRadScaleRad="95151" custRadScaleInc="-193029">
        <dgm:presLayoutVars>
          <dgm:bulletEnabled val="1"/>
        </dgm:presLayoutVars>
      </dgm:prSet>
      <dgm:spPr/>
      <dgm:t>
        <a:bodyPr/>
        <a:lstStyle/>
        <a:p>
          <a:endParaRPr lang="de-AT"/>
        </a:p>
      </dgm:t>
    </dgm:pt>
    <dgm:pt modelId="{CCBA5CB8-5303-46AD-B6FC-3F8A2F1A09E4}" type="pres">
      <dgm:prSet presAssocID="{D288C287-7BA1-4813-A810-905317A5F7EC}" presName="Name9" presStyleLbl="parChTrans1D2" presStyleIdx="2" presStyleCnt="4"/>
      <dgm:spPr/>
      <dgm:t>
        <a:bodyPr/>
        <a:lstStyle/>
        <a:p>
          <a:endParaRPr lang="de-AT"/>
        </a:p>
      </dgm:t>
    </dgm:pt>
    <dgm:pt modelId="{44BDCCF3-41C2-4E1C-BF86-19BE36F87E25}" type="pres">
      <dgm:prSet presAssocID="{D288C287-7BA1-4813-A810-905317A5F7EC}" presName="connTx" presStyleLbl="parChTrans1D2" presStyleIdx="2" presStyleCnt="4"/>
      <dgm:spPr/>
      <dgm:t>
        <a:bodyPr/>
        <a:lstStyle/>
        <a:p>
          <a:endParaRPr lang="de-AT"/>
        </a:p>
      </dgm:t>
    </dgm:pt>
    <dgm:pt modelId="{176E7994-5C97-4A15-8420-FFAD46F49CFB}" type="pres">
      <dgm:prSet presAssocID="{AA7BE42A-F58C-4077-9E15-31F71F324142}" presName="node" presStyleLbl="node1" presStyleIdx="2" presStyleCnt="4" custScaleX="295868" custScaleY="126540" custRadScaleRad="96157" custRadScaleInc="-612">
        <dgm:presLayoutVars>
          <dgm:bulletEnabled val="1"/>
        </dgm:presLayoutVars>
      </dgm:prSet>
      <dgm:spPr/>
      <dgm:t>
        <a:bodyPr/>
        <a:lstStyle/>
        <a:p>
          <a:endParaRPr lang="de-AT"/>
        </a:p>
      </dgm:t>
    </dgm:pt>
    <dgm:pt modelId="{745F592B-0D0E-4392-A9F2-0728AC85C205}" type="pres">
      <dgm:prSet presAssocID="{DC8BE2D2-F05D-497D-B6E7-176204669F55}" presName="Name9" presStyleLbl="parChTrans1D2" presStyleIdx="3" presStyleCnt="4"/>
      <dgm:spPr/>
      <dgm:t>
        <a:bodyPr/>
        <a:lstStyle/>
        <a:p>
          <a:endParaRPr lang="de-AT"/>
        </a:p>
      </dgm:t>
    </dgm:pt>
    <dgm:pt modelId="{538B5081-2B41-4C52-9BCA-669781E76B05}" type="pres">
      <dgm:prSet presAssocID="{DC8BE2D2-F05D-497D-B6E7-176204669F55}" presName="connTx" presStyleLbl="parChTrans1D2" presStyleIdx="3" presStyleCnt="4"/>
      <dgm:spPr/>
      <dgm:t>
        <a:bodyPr/>
        <a:lstStyle/>
        <a:p>
          <a:endParaRPr lang="de-AT"/>
        </a:p>
      </dgm:t>
    </dgm:pt>
    <dgm:pt modelId="{CD5BDDC0-E545-4130-888C-C0B2F0D57AAF}" type="pres">
      <dgm:prSet presAssocID="{1F624653-D5AA-4FAE-AF10-3B42B6AC99CD}" presName="node" presStyleLbl="node1" presStyleIdx="3" presStyleCnt="4" custScaleX="226266" custScaleY="173266" custRadScaleRad="142119" custRadScaleInc="1649">
        <dgm:presLayoutVars>
          <dgm:bulletEnabled val="1"/>
        </dgm:presLayoutVars>
      </dgm:prSet>
      <dgm:spPr/>
      <dgm:t>
        <a:bodyPr/>
        <a:lstStyle/>
        <a:p>
          <a:endParaRPr lang="de-AT"/>
        </a:p>
      </dgm:t>
    </dgm:pt>
  </dgm:ptLst>
  <dgm:cxnLst>
    <dgm:cxn modelId="{8E6614D1-98EB-4015-B4BF-B2B38BE79C3F}" type="presOf" srcId="{CBB8CC50-C79E-4D99-8FA1-5B1459A94524}" destId="{A72593FE-68B9-4EBD-9D80-2D565510E31C}" srcOrd="0" destOrd="0" presId="urn:microsoft.com/office/officeart/2005/8/layout/radial1"/>
    <dgm:cxn modelId="{4EBB1D18-DDE5-4091-911D-5027442A5466}" type="presOf" srcId="{99F4E0D3-514B-4916-A140-058180C86762}" destId="{2A47A111-FCA5-4356-8FAB-93EE45D533A2}" srcOrd="0" destOrd="0" presId="urn:microsoft.com/office/officeart/2005/8/layout/radial1"/>
    <dgm:cxn modelId="{ED610057-9613-450B-887D-468FE41DA1C8}" type="presOf" srcId="{DABE5239-6B00-4135-9D9E-C762FEBEDC4D}" destId="{4A109CE0-CF1F-4689-BB9F-F8A3137CD301}" srcOrd="0" destOrd="0" presId="urn:microsoft.com/office/officeart/2005/8/layout/radial1"/>
    <dgm:cxn modelId="{399E843A-AB3D-42FA-AB99-074E0DC1EEE3}" type="presOf" srcId="{1F624653-D5AA-4FAE-AF10-3B42B6AC99CD}" destId="{CD5BDDC0-E545-4130-888C-C0B2F0D57AAF}" srcOrd="0" destOrd="0" presId="urn:microsoft.com/office/officeart/2005/8/layout/radial1"/>
    <dgm:cxn modelId="{FCF1EB21-9343-439E-A681-8B7E6DE03EF7}" type="presOf" srcId="{2E2272EB-BE2C-4DC6-997E-C2FC4C3D073A}" destId="{46D8D795-382D-440F-9EA5-1307595BF377}" srcOrd="0" destOrd="0" presId="urn:microsoft.com/office/officeart/2005/8/layout/radial1"/>
    <dgm:cxn modelId="{DBBD94C3-C13A-4208-B832-266F81A49EE9}" type="presOf" srcId="{8E0BF3EE-24EE-4202-B60E-820D2EFE7099}" destId="{E50E1AFE-6BC7-465D-B400-75428EF34406}" srcOrd="1" destOrd="0" presId="urn:microsoft.com/office/officeart/2005/8/layout/radial1"/>
    <dgm:cxn modelId="{17160FD0-338D-4D2E-A8C1-547610DA0595}" srcId="{9FF15AFE-5AA4-49F0-81B4-E5762F9B5707}" destId="{DABE5239-6B00-4135-9D9E-C762FEBEDC4D}" srcOrd="0" destOrd="0" parTransId="{8E0BF3EE-24EE-4202-B60E-820D2EFE7099}" sibTransId="{BECD4BE0-99EF-44BB-97A4-DAECA4FA8334}"/>
    <dgm:cxn modelId="{E245E8B5-CF9F-4CDF-BB37-35D256C9981C}" type="presOf" srcId="{8E0BF3EE-24EE-4202-B60E-820D2EFE7099}" destId="{2D8C52D6-E4D9-47D6-B206-2327A24D03E8}" srcOrd="0" destOrd="0" presId="urn:microsoft.com/office/officeart/2005/8/layout/radial1"/>
    <dgm:cxn modelId="{10A67B63-06EF-4B12-B8CB-86BDB7220907}" type="presOf" srcId="{DC8BE2D2-F05D-497D-B6E7-176204669F55}" destId="{538B5081-2B41-4C52-9BCA-669781E76B05}" srcOrd="1" destOrd="0" presId="urn:microsoft.com/office/officeart/2005/8/layout/radial1"/>
    <dgm:cxn modelId="{0412B528-EC64-42BC-B0D6-B1266F274BAC}" type="presOf" srcId="{DC8BE2D2-F05D-497D-B6E7-176204669F55}" destId="{745F592B-0D0E-4392-A9F2-0728AC85C205}" srcOrd="0" destOrd="0" presId="urn:microsoft.com/office/officeart/2005/8/layout/radial1"/>
    <dgm:cxn modelId="{401AA33E-3C77-43A7-B4D9-C0AE2ECCFAE4}" srcId="{99F4E0D3-514B-4916-A140-058180C86762}" destId="{9FF15AFE-5AA4-49F0-81B4-E5762F9B5707}" srcOrd="0" destOrd="0" parTransId="{4299F335-30C4-44D0-B2C5-5DF06B8BD952}" sibTransId="{9DD69DFA-AD15-4612-AE5D-73533CC1C6F1}"/>
    <dgm:cxn modelId="{39CD7EC0-73C2-4423-B20E-7F0BF17E4788}" srcId="{9FF15AFE-5AA4-49F0-81B4-E5762F9B5707}" destId="{CBB8CC50-C79E-4D99-8FA1-5B1459A94524}" srcOrd="1" destOrd="0" parTransId="{2E2272EB-BE2C-4DC6-997E-C2FC4C3D073A}" sibTransId="{3A7BF12A-BF29-40D9-AE78-94C929A02A6F}"/>
    <dgm:cxn modelId="{D4EE626D-1AE0-40C4-9DDC-9AE8F696701D}" srcId="{9FF15AFE-5AA4-49F0-81B4-E5762F9B5707}" destId="{1F624653-D5AA-4FAE-AF10-3B42B6AC99CD}" srcOrd="3" destOrd="0" parTransId="{DC8BE2D2-F05D-497D-B6E7-176204669F55}" sibTransId="{D910F307-5214-4039-BCBD-8C4BF3449B6C}"/>
    <dgm:cxn modelId="{C0C97463-9302-4A37-912A-975B51847C00}" type="presOf" srcId="{D288C287-7BA1-4813-A810-905317A5F7EC}" destId="{CCBA5CB8-5303-46AD-B6FC-3F8A2F1A09E4}" srcOrd="0" destOrd="0" presId="urn:microsoft.com/office/officeart/2005/8/layout/radial1"/>
    <dgm:cxn modelId="{75D33C52-C7F0-4216-A04A-CB76A09E1B17}" type="presOf" srcId="{AA7BE42A-F58C-4077-9E15-31F71F324142}" destId="{176E7994-5C97-4A15-8420-FFAD46F49CFB}" srcOrd="0" destOrd="0" presId="urn:microsoft.com/office/officeart/2005/8/layout/radial1"/>
    <dgm:cxn modelId="{B8089C92-E398-43BB-9ED1-E7B4161FCB43}" type="presOf" srcId="{2E2272EB-BE2C-4DC6-997E-C2FC4C3D073A}" destId="{4B6131C9-64D9-491A-8E7D-B0D5344B3176}" srcOrd="1" destOrd="0" presId="urn:microsoft.com/office/officeart/2005/8/layout/radial1"/>
    <dgm:cxn modelId="{E9B06104-A9A8-4C6E-9EB3-8D01D7B17A3A}" srcId="{9FF15AFE-5AA4-49F0-81B4-E5762F9B5707}" destId="{AA7BE42A-F58C-4077-9E15-31F71F324142}" srcOrd="2" destOrd="0" parTransId="{D288C287-7BA1-4813-A810-905317A5F7EC}" sibTransId="{5A61E9D3-8E34-438A-B896-69E8B395F5F8}"/>
    <dgm:cxn modelId="{738BA6E4-9B42-4199-A653-1B73C4C92383}" type="presOf" srcId="{9FF15AFE-5AA4-49F0-81B4-E5762F9B5707}" destId="{F08C2117-DEC2-4232-B8ED-C95D991558B5}" srcOrd="0" destOrd="0" presId="urn:microsoft.com/office/officeart/2005/8/layout/radial1"/>
    <dgm:cxn modelId="{46FDE5C1-8A03-46AE-800D-5164CE00117B}" type="presOf" srcId="{D288C287-7BA1-4813-A810-905317A5F7EC}" destId="{44BDCCF3-41C2-4E1C-BF86-19BE36F87E25}" srcOrd="1" destOrd="0" presId="urn:microsoft.com/office/officeart/2005/8/layout/radial1"/>
    <dgm:cxn modelId="{157790E0-F666-4C83-BC53-BB324BC06888}" type="presParOf" srcId="{2A47A111-FCA5-4356-8FAB-93EE45D533A2}" destId="{F08C2117-DEC2-4232-B8ED-C95D991558B5}" srcOrd="0" destOrd="0" presId="urn:microsoft.com/office/officeart/2005/8/layout/radial1"/>
    <dgm:cxn modelId="{D3131C9A-1A65-4B28-AD2D-FDBF6B6C4771}" type="presParOf" srcId="{2A47A111-FCA5-4356-8FAB-93EE45D533A2}" destId="{2D8C52D6-E4D9-47D6-B206-2327A24D03E8}" srcOrd="1" destOrd="0" presId="urn:microsoft.com/office/officeart/2005/8/layout/radial1"/>
    <dgm:cxn modelId="{7790F2FC-1A21-42F3-ABA0-13CC73DC2FA2}" type="presParOf" srcId="{2D8C52D6-E4D9-47D6-B206-2327A24D03E8}" destId="{E50E1AFE-6BC7-465D-B400-75428EF34406}" srcOrd="0" destOrd="0" presId="urn:microsoft.com/office/officeart/2005/8/layout/radial1"/>
    <dgm:cxn modelId="{560408D0-291B-416F-8DBB-5176C2579D01}" type="presParOf" srcId="{2A47A111-FCA5-4356-8FAB-93EE45D533A2}" destId="{4A109CE0-CF1F-4689-BB9F-F8A3137CD301}" srcOrd="2" destOrd="0" presId="urn:microsoft.com/office/officeart/2005/8/layout/radial1"/>
    <dgm:cxn modelId="{E4ACF09E-B239-4FB3-9FBE-C2393955FFAC}" type="presParOf" srcId="{2A47A111-FCA5-4356-8FAB-93EE45D533A2}" destId="{46D8D795-382D-440F-9EA5-1307595BF377}" srcOrd="3" destOrd="0" presId="urn:microsoft.com/office/officeart/2005/8/layout/radial1"/>
    <dgm:cxn modelId="{331A1561-35C1-4E72-9421-A3DA12661C63}" type="presParOf" srcId="{46D8D795-382D-440F-9EA5-1307595BF377}" destId="{4B6131C9-64D9-491A-8E7D-B0D5344B3176}" srcOrd="0" destOrd="0" presId="urn:microsoft.com/office/officeart/2005/8/layout/radial1"/>
    <dgm:cxn modelId="{B6A962F0-9379-4EC4-BE8C-2EAFA8044D60}" type="presParOf" srcId="{2A47A111-FCA5-4356-8FAB-93EE45D533A2}" destId="{A72593FE-68B9-4EBD-9D80-2D565510E31C}" srcOrd="4" destOrd="0" presId="urn:microsoft.com/office/officeart/2005/8/layout/radial1"/>
    <dgm:cxn modelId="{DB6B9FA6-5378-4509-A8C2-15B8E7877643}" type="presParOf" srcId="{2A47A111-FCA5-4356-8FAB-93EE45D533A2}" destId="{CCBA5CB8-5303-46AD-B6FC-3F8A2F1A09E4}" srcOrd="5" destOrd="0" presId="urn:microsoft.com/office/officeart/2005/8/layout/radial1"/>
    <dgm:cxn modelId="{25AB7A39-F4D3-45A2-88AC-5A14F583B861}" type="presParOf" srcId="{CCBA5CB8-5303-46AD-B6FC-3F8A2F1A09E4}" destId="{44BDCCF3-41C2-4E1C-BF86-19BE36F87E25}" srcOrd="0" destOrd="0" presId="urn:microsoft.com/office/officeart/2005/8/layout/radial1"/>
    <dgm:cxn modelId="{43B2B990-E91A-4920-A88B-017381DA2707}" type="presParOf" srcId="{2A47A111-FCA5-4356-8FAB-93EE45D533A2}" destId="{176E7994-5C97-4A15-8420-FFAD46F49CFB}" srcOrd="6" destOrd="0" presId="urn:microsoft.com/office/officeart/2005/8/layout/radial1"/>
    <dgm:cxn modelId="{89D8CF4F-8BC6-48C7-BC6D-B31DBFF07904}" type="presParOf" srcId="{2A47A111-FCA5-4356-8FAB-93EE45D533A2}" destId="{745F592B-0D0E-4392-A9F2-0728AC85C205}" srcOrd="7" destOrd="0" presId="urn:microsoft.com/office/officeart/2005/8/layout/radial1"/>
    <dgm:cxn modelId="{4DBC0213-8159-4F5A-A191-01438C9DFF90}" type="presParOf" srcId="{745F592B-0D0E-4392-A9F2-0728AC85C205}" destId="{538B5081-2B41-4C52-9BCA-669781E76B05}" srcOrd="0" destOrd="0" presId="urn:microsoft.com/office/officeart/2005/8/layout/radial1"/>
    <dgm:cxn modelId="{777D1324-82B8-4374-8892-92FC93C3EA8B}" type="presParOf" srcId="{2A47A111-FCA5-4356-8FAB-93EE45D533A2}" destId="{CD5BDDC0-E545-4130-888C-C0B2F0D57AAF}" srcOrd="8"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BB5930-692F-46F6-A72B-65D8643114BC}">
      <dsp:nvSpPr>
        <dsp:cNvPr id="0" name=""/>
        <dsp:cNvSpPr/>
      </dsp:nvSpPr>
      <dsp:spPr>
        <a:xfrm>
          <a:off x="-186845" y="70411"/>
          <a:ext cx="5126219" cy="3920535"/>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e-AT" sz="2000" b="1" kern="1200" dirty="0">
              <a:solidFill>
                <a:sysClr val="windowText" lastClr="000000"/>
              </a:solidFill>
            </a:rPr>
            <a:t>Wirtschafts-ethik</a:t>
          </a:r>
          <a:endParaRPr lang="de-AT" sz="1400" b="1" kern="1200" dirty="0">
            <a:solidFill>
              <a:sysClr val="windowText" lastClr="000000"/>
            </a:solidFill>
          </a:endParaRPr>
        </a:p>
      </dsp:txBody>
      <dsp:txXfrm>
        <a:off x="1480457" y="266438"/>
        <a:ext cx="1791613" cy="588080"/>
      </dsp:txXfrm>
    </dsp:sp>
    <dsp:sp modelId="{C2052490-3A66-49DA-879F-12598649C76A}">
      <dsp:nvSpPr>
        <dsp:cNvPr id="0" name=""/>
        <dsp:cNvSpPr/>
      </dsp:nvSpPr>
      <dsp:spPr>
        <a:xfrm>
          <a:off x="-112790" y="1023235"/>
          <a:ext cx="4978109" cy="2736307"/>
        </a:xfrm>
        <a:prstGeom prst="ellips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e-AT" sz="2000" b="1" kern="1200" dirty="0">
              <a:solidFill>
                <a:sysClr val="windowText" lastClr="000000"/>
              </a:solidFill>
            </a:rPr>
            <a:t>Unternehmens-ethik</a:t>
          </a:r>
        </a:p>
      </dsp:txBody>
      <dsp:txXfrm>
        <a:off x="1216364" y="1194254"/>
        <a:ext cx="2319799" cy="513057"/>
      </dsp:txXfrm>
    </dsp:sp>
    <dsp:sp modelId="{6AA9E98F-BFB4-4C68-8EF9-2D7B4C241138}">
      <dsp:nvSpPr>
        <dsp:cNvPr id="0" name=""/>
        <dsp:cNvSpPr/>
      </dsp:nvSpPr>
      <dsp:spPr>
        <a:xfrm>
          <a:off x="635276" y="1951617"/>
          <a:ext cx="3543992" cy="1465885"/>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e-AT" sz="2000" b="1" kern="1200" dirty="0">
              <a:solidFill>
                <a:sysClr val="windowText" lastClr="000000"/>
              </a:solidFill>
            </a:rPr>
            <a:t>Individualethik</a:t>
          </a:r>
          <a:endParaRPr lang="de-AT" sz="1600" b="1" kern="1200" dirty="0">
            <a:solidFill>
              <a:sysClr val="windowText" lastClr="000000"/>
            </a:solidFill>
          </a:endParaRPr>
        </a:p>
      </dsp:txBody>
      <dsp:txXfrm>
        <a:off x="1154282" y="2318089"/>
        <a:ext cx="2505981" cy="73294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8C2117-DEC2-4232-B8ED-C95D991558B5}">
      <dsp:nvSpPr>
        <dsp:cNvPr id="0" name=""/>
        <dsp:cNvSpPr/>
      </dsp:nvSpPr>
      <dsp:spPr>
        <a:xfrm>
          <a:off x="3686754" y="2069194"/>
          <a:ext cx="1819540" cy="1577066"/>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de-AT" sz="2400" b="1" kern="1200" dirty="0" smtClean="0"/>
            <a:t>Gewinn- prinzip</a:t>
          </a:r>
          <a:endParaRPr lang="de-AT" sz="2400" b="1" kern="1200" dirty="0"/>
        </a:p>
      </dsp:txBody>
      <dsp:txXfrm>
        <a:off x="3686754" y="2069194"/>
        <a:ext cx="1819540" cy="1577066"/>
      </dsp:txXfrm>
    </dsp:sp>
    <dsp:sp modelId="{2D8C52D6-E4D9-47D6-B206-2327A24D03E8}">
      <dsp:nvSpPr>
        <dsp:cNvPr id="0" name=""/>
        <dsp:cNvSpPr/>
      </dsp:nvSpPr>
      <dsp:spPr>
        <a:xfrm rot="30532">
          <a:off x="5506244" y="2851022"/>
          <a:ext cx="165809" cy="31044"/>
        </a:xfrm>
        <a:custGeom>
          <a:avLst/>
          <a:gdLst/>
          <a:ahLst/>
          <a:cxnLst/>
          <a:rect l="0" t="0" r="0" b="0"/>
          <a:pathLst>
            <a:path>
              <a:moveTo>
                <a:pt x="0" y="15522"/>
              </a:moveTo>
              <a:lnTo>
                <a:pt x="165809" y="1552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AT" sz="500" kern="1200" dirty="0"/>
        </a:p>
      </dsp:txBody>
      <dsp:txXfrm rot="30532">
        <a:off x="5585003" y="2862399"/>
        <a:ext cx="8290" cy="8290"/>
      </dsp:txXfrm>
    </dsp:sp>
    <dsp:sp modelId="{4A109CE0-CF1F-4689-BB9F-F8A3137CD301}">
      <dsp:nvSpPr>
        <dsp:cNvPr id="0" name=""/>
        <dsp:cNvSpPr/>
      </dsp:nvSpPr>
      <dsp:spPr>
        <a:xfrm>
          <a:off x="5671788" y="1995432"/>
          <a:ext cx="3472211" cy="1774531"/>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AT" sz="1800" b="1" kern="1200" dirty="0" smtClean="0"/>
            <a:t>KORREKTIVE </a:t>
          </a:r>
          <a:r>
            <a:rPr lang="de-AT" sz="1800" b="1" kern="1200" dirty="0"/>
            <a:t>UNTERNEHMENSETHIK</a:t>
          </a:r>
        </a:p>
        <a:p>
          <a:pPr lvl="0" algn="ctr" defTabSz="800100">
            <a:lnSpc>
              <a:spcPct val="100000"/>
            </a:lnSpc>
            <a:spcBef>
              <a:spcPct val="0"/>
            </a:spcBef>
            <a:spcAft>
              <a:spcPts val="0"/>
            </a:spcAft>
          </a:pPr>
          <a:r>
            <a:rPr lang="de-AT" sz="1800" kern="1200" dirty="0" smtClean="0"/>
            <a:t>situativer </a:t>
          </a:r>
          <a:r>
            <a:rPr lang="de-AT" sz="1800" kern="1200" dirty="0"/>
            <a:t>Gewinnverzicht</a:t>
          </a:r>
        </a:p>
      </dsp:txBody>
      <dsp:txXfrm>
        <a:off x="5671788" y="1995432"/>
        <a:ext cx="3472211" cy="1774531"/>
      </dsp:txXfrm>
    </dsp:sp>
    <dsp:sp modelId="{46D8D795-382D-440F-9EA5-1307595BF377}">
      <dsp:nvSpPr>
        <dsp:cNvPr id="0" name=""/>
        <dsp:cNvSpPr/>
      </dsp:nvSpPr>
      <dsp:spPr>
        <a:xfrm rot="16377639">
          <a:off x="4520589" y="1931596"/>
          <a:ext cx="246063" cy="31044"/>
        </a:xfrm>
        <a:custGeom>
          <a:avLst/>
          <a:gdLst/>
          <a:ahLst/>
          <a:cxnLst/>
          <a:rect l="0" t="0" r="0" b="0"/>
          <a:pathLst>
            <a:path>
              <a:moveTo>
                <a:pt x="0" y="15522"/>
              </a:moveTo>
              <a:lnTo>
                <a:pt x="246063" y="1552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AT" sz="500" kern="1200" dirty="0"/>
        </a:p>
      </dsp:txBody>
      <dsp:txXfrm rot="16377639">
        <a:off x="4637469" y="1940966"/>
        <a:ext cx="12303" cy="12303"/>
      </dsp:txXfrm>
    </dsp:sp>
    <dsp:sp modelId="{A72593FE-68B9-4EBD-9D80-2D565510E31C}">
      <dsp:nvSpPr>
        <dsp:cNvPr id="0" name=""/>
        <dsp:cNvSpPr/>
      </dsp:nvSpPr>
      <dsp:spPr>
        <a:xfrm>
          <a:off x="2949115" y="2943"/>
          <a:ext cx="3495899" cy="1821638"/>
        </a:xfrm>
        <a:prstGeom prst="ellipse">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de-AT" sz="1800" b="1" kern="1200" dirty="0" smtClean="0"/>
            <a:t> </a:t>
          </a:r>
          <a:r>
            <a:rPr lang="de-AT" sz="1800" b="1" kern="1200" dirty="0"/>
            <a:t>KARITATIVE</a:t>
          </a:r>
        </a:p>
        <a:p>
          <a:pPr lvl="0" algn="ctr" defTabSz="800100">
            <a:lnSpc>
              <a:spcPct val="100000"/>
            </a:lnSpc>
            <a:spcBef>
              <a:spcPct val="0"/>
            </a:spcBef>
            <a:spcAft>
              <a:spcPts val="0"/>
            </a:spcAft>
          </a:pPr>
          <a:r>
            <a:rPr lang="de-AT" sz="1800" b="1" kern="1200" dirty="0" smtClean="0"/>
            <a:t>UNTERNEHMENSETHIK</a:t>
          </a:r>
          <a:endParaRPr lang="de-AT" sz="1800" kern="1200" dirty="0"/>
        </a:p>
        <a:p>
          <a:pPr lvl="0" algn="ctr" defTabSz="800100">
            <a:lnSpc>
              <a:spcPct val="100000"/>
            </a:lnSpc>
            <a:spcBef>
              <a:spcPct val="0"/>
            </a:spcBef>
            <a:spcAft>
              <a:spcPts val="0"/>
            </a:spcAft>
          </a:pPr>
          <a:r>
            <a:rPr lang="de-AT" sz="1800" kern="1200" dirty="0"/>
            <a:t>außerökonomische </a:t>
          </a:r>
        </a:p>
        <a:p>
          <a:pPr lvl="0" algn="ctr" defTabSz="800100">
            <a:lnSpc>
              <a:spcPct val="100000"/>
            </a:lnSpc>
            <a:spcBef>
              <a:spcPct val="0"/>
            </a:spcBef>
            <a:spcAft>
              <a:spcPts val="0"/>
            </a:spcAft>
          </a:pPr>
          <a:r>
            <a:rPr lang="de-AT" sz="1800" kern="1200" dirty="0"/>
            <a:t>Gewinnverwendung</a:t>
          </a:r>
        </a:p>
      </dsp:txBody>
      <dsp:txXfrm>
        <a:off x="2949115" y="2943"/>
        <a:ext cx="3495899" cy="1821638"/>
      </dsp:txXfrm>
    </dsp:sp>
    <dsp:sp modelId="{CCBA5CB8-5303-46AD-B6FC-3F8A2F1A09E4}">
      <dsp:nvSpPr>
        <dsp:cNvPr id="0" name=""/>
        <dsp:cNvSpPr/>
      </dsp:nvSpPr>
      <dsp:spPr>
        <a:xfrm rot="5394651">
          <a:off x="4446066" y="3782659"/>
          <a:ext cx="303843" cy="31044"/>
        </a:xfrm>
        <a:custGeom>
          <a:avLst/>
          <a:gdLst/>
          <a:ahLst/>
          <a:cxnLst/>
          <a:rect l="0" t="0" r="0" b="0"/>
          <a:pathLst>
            <a:path>
              <a:moveTo>
                <a:pt x="0" y="15522"/>
              </a:moveTo>
              <a:lnTo>
                <a:pt x="303843" y="1552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AT" sz="500" kern="1200" dirty="0"/>
        </a:p>
      </dsp:txBody>
      <dsp:txXfrm rot="5394651">
        <a:off x="4590392" y="3790586"/>
        <a:ext cx="15192" cy="15192"/>
      </dsp:txXfrm>
    </dsp:sp>
    <dsp:sp modelId="{176E7994-5C97-4A15-8420-FFAD46F49CFB}">
      <dsp:nvSpPr>
        <dsp:cNvPr id="0" name=""/>
        <dsp:cNvSpPr/>
      </dsp:nvSpPr>
      <dsp:spPr>
        <a:xfrm>
          <a:off x="2949083" y="3950103"/>
          <a:ext cx="3301052" cy="1780224"/>
        </a:xfrm>
        <a:prstGeom prst="ellipse">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AT" sz="1800" b="1" kern="1200" dirty="0" smtClean="0"/>
            <a:t> </a:t>
          </a:r>
          <a:r>
            <a:rPr lang="de-AT" sz="1800" b="1" kern="1200" dirty="0"/>
            <a:t>INTEGRATIVE </a:t>
          </a:r>
          <a:r>
            <a:rPr lang="de-AT" sz="1800" b="1" kern="1200" dirty="0" smtClean="0"/>
            <a:t>UNTERNEHMENSETHIK</a:t>
          </a:r>
        </a:p>
        <a:p>
          <a:pPr lvl="0" algn="ctr" defTabSz="800100">
            <a:lnSpc>
              <a:spcPct val="90000"/>
            </a:lnSpc>
            <a:spcBef>
              <a:spcPct val="0"/>
            </a:spcBef>
            <a:spcAft>
              <a:spcPct val="35000"/>
            </a:spcAft>
          </a:pPr>
          <a:r>
            <a:rPr lang="de-AT" sz="1800" kern="1200" dirty="0" smtClean="0"/>
            <a:t>Unternehmensethik </a:t>
          </a:r>
          <a:r>
            <a:rPr lang="de-AT" sz="1800" kern="1200" dirty="0"/>
            <a:t>als Geschäftsgrundlage</a:t>
          </a:r>
        </a:p>
      </dsp:txBody>
      <dsp:txXfrm>
        <a:off x="2949083" y="3950103"/>
        <a:ext cx="3301052" cy="1780224"/>
      </dsp:txXfrm>
    </dsp:sp>
    <dsp:sp modelId="{745F592B-0D0E-4392-A9F2-0728AC85C205}">
      <dsp:nvSpPr>
        <dsp:cNvPr id="0" name=""/>
        <dsp:cNvSpPr/>
      </dsp:nvSpPr>
      <dsp:spPr>
        <a:xfrm rot="10837071">
          <a:off x="3568017" y="2831755"/>
          <a:ext cx="118810" cy="31044"/>
        </a:xfrm>
        <a:custGeom>
          <a:avLst/>
          <a:gdLst/>
          <a:ahLst/>
          <a:cxnLst/>
          <a:rect l="0" t="0" r="0" b="0"/>
          <a:pathLst>
            <a:path>
              <a:moveTo>
                <a:pt x="0" y="15522"/>
              </a:moveTo>
              <a:lnTo>
                <a:pt x="118810" y="1552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AT" sz="500" kern="1200" dirty="0"/>
        </a:p>
      </dsp:txBody>
      <dsp:txXfrm rot="10837071">
        <a:off x="3624452" y="2844307"/>
        <a:ext cx="5940" cy="5940"/>
      </dsp:txXfrm>
    </dsp:sp>
    <dsp:sp modelId="{CD5BDDC0-E545-4130-888C-C0B2F0D57AAF}">
      <dsp:nvSpPr>
        <dsp:cNvPr id="0" name=""/>
        <dsp:cNvSpPr/>
      </dsp:nvSpPr>
      <dsp:spPr>
        <a:xfrm>
          <a:off x="0" y="1847868"/>
          <a:ext cx="3568365" cy="1959063"/>
        </a:xfrm>
        <a:prstGeom prst="ellipse">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AT" sz="1800" b="1" kern="1200" dirty="0" smtClean="0"/>
            <a:t>INSTRUMENTALISTISCHE </a:t>
          </a:r>
          <a:r>
            <a:rPr lang="de-AT" sz="1800" b="1" kern="1200" dirty="0"/>
            <a:t>UNTERNEHMENSETHIK</a:t>
          </a:r>
        </a:p>
        <a:p>
          <a:pPr lvl="0" algn="ctr" defTabSz="800100">
            <a:lnSpc>
              <a:spcPct val="100000"/>
            </a:lnSpc>
            <a:spcBef>
              <a:spcPct val="0"/>
            </a:spcBef>
            <a:spcAft>
              <a:spcPts val="0"/>
            </a:spcAft>
          </a:pPr>
          <a:r>
            <a:rPr lang="de-AT" sz="1800" kern="1200" dirty="0" smtClean="0"/>
            <a:t>ethische </a:t>
          </a:r>
          <a:endParaRPr lang="de-AT" sz="1800" kern="1200" dirty="0"/>
        </a:p>
        <a:p>
          <a:pPr lvl="0" algn="ctr" defTabSz="800100">
            <a:lnSpc>
              <a:spcPct val="100000"/>
            </a:lnSpc>
            <a:spcBef>
              <a:spcPct val="0"/>
            </a:spcBef>
            <a:spcAft>
              <a:spcPts val="0"/>
            </a:spcAft>
          </a:pPr>
          <a:r>
            <a:rPr lang="de-AT" sz="1800" kern="1200" dirty="0"/>
            <a:t>Gewinnerzielung als Geschäftsstrategie</a:t>
          </a:r>
        </a:p>
      </dsp:txBody>
      <dsp:txXfrm>
        <a:off x="0" y="1847868"/>
        <a:ext cx="3568365" cy="195906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8C2117-DEC2-4232-B8ED-C95D991558B5}">
      <dsp:nvSpPr>
        <dsp:cNvPr id="0" name=""/>
        <dsp:cNvSpPr/>
      </dsp:nvSpPr>
      <dsp:spPr>
        <a:xfrm>
          <a:off x="3707888" y="2224427"/>
          <a:ext cx="1776096" cy="1539411"/>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AT" sz="1600" b="1" kern="1200" dirty="0" smtClean="0"/>
            <a:t>Firma Ford erwirtschaftetGEWINN</a:t>
          </a:r>
          <a:endParaRPr lang="de-AT" sz="1600" b="1" kern="1200" dirty="0"/>
        </a:p>
      </dsp:txBody>
      <dsp:txXfrm>
        <a:off x="3707888" y="2224427"/>
        <a:ext cx="1776096" cy="1539411"/>
      </dsp:txXfrm>
    </dsp:sp>
    <dsp:sp modelId="{2D8C52D6-E4D9-47D6-B206-2327A24D03E8}">
      <dsp:nvSpPr>
        <dsp:cNvPr id="0" name=""/>
        <dsp:cNvSpPr/>
      </dsp:nvSpPr>
      <dsp:spPr>
        <a:xfrm rot="29354">
          <a:off x="5483937" y="2987720"/>
          <a:ext cx="270847" cy="30303"/>
        </a:xfrm>
        <a:custGeom>
          <a:avLst/>
          <a:gdLst/>
          <a:ahLst/>
          <a:cxnLst/>
          <a:rect l="0" t="0" r="0" b="0"/>
          <a:pathLst>
            <a:path>
              <a:moveTo>
                <a:pt x="0" y="15151"/>
              </a:moveTo>
              <a:lnTo>
                <a:pt x="270847" y="1515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AT" sz="500" kern="1200" dirty="0"/>
        </a:p>
      </dsp:txBody>
      <dsp:txXfrm rot="29354">
        <a:off x="5612589" y="2996100"/>
        <a:ext cx="13542" cy="13542"/>
      </dsp:txXfrm>
    </dsp:sp>
    <dsp:sp modelId="{4A109CE0-CF1F-4689-BB9F-F8A3137CD301}">
      <dsp:nvSpPr>
        <dsp:cNvPr id="0" name=""/>
        <dsp:cNvSpPr/>
      </dsp:nvSpPr>
      <dsp:spPr>
        <a:xfrm>
          <a:off x="5754687" y="1630895"/>
          <a:ext cx="3389307" cy="2775205"/>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AT" sz="1800" b="1" kern="1200" dirty="0" smtClean="0"/>
            <a:t>KORREKTIVE </a:t>
          </a:r>
          <a:r>
            <a:rPr lang="de-AT" sz="1800" b="1" kern="1200" dirty="0"/>
            <a:t>UNTERNEHMENSETHIK</a:t>
          </a:r>
        </a:p>
        <a:p>
          <a:pPr lvl="0" algn="ctr" defTabSz="800100">
            <a:lnSpc>
              <a:spcPct val="100000"/>
            </a:lnSpc>
            <a:spcBef>
              <a:spcPct val="0"/>
            </a:spcBef>
            <a:spcAft>
              <a:spcPts val="0"/>
            </a:spcAft>
          </a:pPr>
          <a:r>
            <a:rPr lang="de-AT" sz="1600" kern="1200" dirty="0" smtClean="0"/>
            <a:t>Gewinn wird verwendet um „angerichteten“ Schaden gut zu machen z.B. Schmerzensgeld an Verletze  d. Ford Pinto</a:t>
          </a:r>
          <a:endParaRPr lang="de-AT" sz="1600" kern="1200" dirty="0"/>
        </a:p>
      </dsp:txBody>
      <dsp:txXfrm>
        <a:off x="5754687" y="1630895"/>
        <a:ext cx="3389307" cy="2775205"/>
      </dsp:txXfrm>
    </dsp:sp>
    <dsp:sp modelId="{46D8D795-382D-440F-9EA5-1307595BF377}">
      <dsp:nvSpPr>
        <dsp:cNvPr id="0" name=""/>
        <dsp:cNvSpPr/>
      </dsp:nvSpPr>
      <dsp:spPr>
        <a:xfrm rot="16377639">
          <a:off x="4522142" y="2090458"/>
          <a:ext cx="239497" cy="30303"/>
        </a:xfrm>
        <a:custGeom>
          <a:avLst/>
          <a:gdLst/>
          <a:ahLst/>
          <a:cxnLst/>
          <a:rect l="0" t="0" r="0" b="0"/>
          <a:pathLst>
            <a:path>
              <a:moveTo>
                <a:pt x="0" y="15151"/>
              </a:moveTo>
              <a:lnTo>
                <a:pt x="239497" y="1515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AT" sz="500" kern="1200" dirty="0"/>
        </a:p>
      </dsp:txBody>
      <dsp:txXfrm rot="16377639">
        <a:off x="4635903" y="2099623"/>
        <a:ext cx="11974" cy="11974"/>
      </dsp:txXfrm>
    </dsp:sp>
    <dsp:sp modelId="{A72593FE-68B9-4EBD-9D80-2D565510E31C}">
      <dsp:nvSpPr>
        <dsp:cNvPr id="0" name=""/>
        <dsp:cNvSpPr/>
      </dsp:nvSpPr>
      <dsp:spPr>
        <a:xfrm>
          <a:off x="2987826" y="208200"/>
          <a:ext cx="3412429" cy="1778143"/>
        </a:xfrm>
        <a:prstGeom prst="ellipse">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ts val="0"/>
            </a:spcAft>
          </a:pPr>
          <a:r>
            <a:rPr lang="de-AT" sz="1600" b="1" kern="1200" dirty="0" smtClean="0"/>
            <a:t> </a:t>
          </a:r>
          <a:r>
            <a:rPr lang="de-AT" sz="1600" b="1" kern="1200" dirty="0"/>
            <a:t>KARITATIVE</a:t>
          </a:r>
        </a:p>
        <a:p>
          <a:pPr lvl="0" algn="ctr" defTabSz="711200">
            <a:lnSpc>
              <a:spcPct val="100000"/>
            </a:lnSpc>
            <a:spcBef>
              <a:spcPct val="0"/>
            </a:spcBef>
            <a:spcAft>
              <a:spcPts val="0"/>
            </a:spcAft>
          </a:pPr>
          <a:r>
            <a:rPr lang="de-AT" sz="1600" b="1" kern="1200" dirty="0" smtClean="0"/>
            <a:t>UNTERNEHMENSETHIK</a:t>
          </a:r>
          <a:endParaRPr lang="de-AT" sz="1600" kern="1200" dirty="0"/>
        </a:p>
        <a:p>
          <a:pPr lvl="0" algn="ctr" defTabSz="711200">
            <a:lnSpc>
              <a:spcPct val="100000"/>
            </a:lnSpc>
            <a:spcBef>
              <a:spcPct val="0"/>
            </a:spcBef>
            <a:spcAft>
              <a:spcPts val="0"/>
            </a:spcAft>
          </a:pPr>
          <a:r>
            <a:rPr lang="de-AT" sz="1600" kern="1200" dirty="0" smtClean="0"/>
            <a:t>Gewinn wird außerökonomisch verwendet z.B. Spende an Greenpeace</a:t>
          </a:r>
          <a:endParaRPr lang="de-AT" sz="1600" kern="1200" dirty="0"/>
        </a:p>
      </dsp:txBody>
      <dsp:txXfrm>
        <a:off x="2987826" y="208200"/>
        <a:ext cx="3412429" cy="1778143"/>
      </dsp:txXfrm>
    </dsp:sp>
    <dsp:sp modelId="{CCBA5CB8-5303-46AD-B6FC-3F8A2F1A09E4}">
      <dsp:nvSpPr>
        <dsp:cNvPr id="0" name=""/>
        <dsp:cNvSpPr/>
      </dsp:nvSpPr>
      <dsp:spPr>
        <a:xfrm rot="5394651">
          <a:off x="4501904" y="3844065"/>
          <a:ext cx="190758" cy="30303"/>
        </a:xfrm>
        <a:custGeom>
          <a:avLst/>
          <a:gdLst/>
          <a:ahLst/>
          <a:cxnLst/>
          <a:rect l="0" t="0" r="0" b="0"/>
          <a:pathLst>
            <a:path>
              <a:moveTo>
                <a:pt x="0" y="15151"/>
              </a:moveTo>
              <a:lnTo>
                <a:pt x="190758" y="1515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AT" sz="500" kern="1200" dirty="0"/>
        </a:p>
      </dsp:txBody>
      <dsp:txXfrm rot="5394651">
        <a:off x="4592514" y="3854448"/>
        <a:ext cx="9537" cy="9537"/>
      </dsp:txXfrm>
    </dsp:sp>
    <dsp:sp modelId="{176E7994-5C97-4A15-8420-FFAD46F49CFB}">
      <dsp:nvSpPr>
        <dsp:cNvPr id="0" name=""/>
        <dsp:cNvSpPr/>
      </dsp:nvSpPr>
      <dsp:spPr>
        <a:xfrm>
          <a:off x="2321633" y="3954595"/>
          <a:ext cx="4554627" cy="1947971"/>
        </a:xfrm>
        <a:prstGeom prst="ellipse">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AT" sz="1600" b="1" kern="1200" dirty="0" smtClean="0"/>
            <a:t> </a:t>
          </a:r>
          <a:r>
            <a:rPr lang="de-AT" sz="1600" b="1" kern="1200" dirty="0"/>
            <a:t>INTEGRATIVE </a:t>
          </a:r>
          <a:r>
            <a:rPr lang="de-AT" sz="1600" b="1" kern="1200" dirty="0" smtClean="0"/>
            <a:t>UNTERNEHMENSETHIK</a:t>
          </a:r>
        </a:p>
        <a:p>
          <a:pPr lvl="0" algn="ctr" defTabSz="711200">
            <a:lnSpc>
              <a:spcPct val="90000"/>
            </a:lnSpc>
            <a:spcBef>
              <a:spcPct val="0"/>
            </a:spcBef>
            <a:spcAft>
              <a:spcPct val="35000"/>
            </a:spcAft>
          </a:pPr>
          <a:r>
            <a:rPr lang="de-AT" sz="1600" kern="1200" dirty="0" smtClean="0"/>
            <a:t>Unternehmensethik </a:t>
          </a:r>
          <a:r>
            <a:rPr lang="de-AT" sz="1600" kern="1200" dirty="0"/>
            <a:t>als </a:t>
          </a:r>
          <a:r>
            <a:rPr lang="de-AT" sz="1600" kern="1200" dirty="0" smtClean="0"/>
            <a:t>Geschäftsgrundlage </a:t>
          </a:r>
        </a:p>
        <a:p>
          <a:pPr lvl="0" algn="ctr" defTabSz="711200">
            <a:lnSpc>
              <a:spcPct val="90000"/>
            </a:lnSpc>
            <a:spcBef>
              <a:spcPct val="0"/>
            </a:spcBef>
            <a:spcAft>
              <a:spcPct val="35000"/>
            </a:spcAft>
          </a:pPr>
          <a:r>
            <a:rPr lang="de-AT" sz="1600" kern="1200" dirty="0" smtClean="0"/>
            <a:t>Von Vorhinein nur sichere, umweltfreundliche etc. Autos konstruieren.</a:t>
          </a:r>
        </a:p>
      </dsp:txBody>
      <dsp:txXfrm>
        <a:off x="2321633" y="3954595"/>
        <a:ext cx="4554627" cy="1947971"/>
      </dsp:txXfrm>
    </dsp:sp>
    <dsp:sp modelId="{745F592B-0D0E-4392-A9F2-0728AC85C205}">
      <dsp:nvSpPr>
        <dsp:cNvPr id="0" name=""/>
        <dsp:cNvSpPr/>
      </dsp:nvSpPr>
      <dsp:spPr>
        <a:xfrm rot="10835640">
          <a:off x="3482999" y="2968608"/>
          <a:ext cx="224958" cy="30303"/>
        </a:xfrm>
        <a:custGeom>
          <a:avLst/>
          <a:gdLst/>
          <a:ahLst/>
          <a:cxnLst/>
          <a:rect l="0" t="0" r="0" b="0"/>
          <a:pathLst>
            <a:path>
              <a:moveTo>
                <a:pt x="0" y="15151"/>
              </a:moveTo>
              <a:lnTo>
                <a:pt x="224958" y="1515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AT" sz="500" kern="1200" dirty="0"/>
        </a:p>
      </dsp:txBody>
      <dsp:txXfrm rot="10835640">
        <a:off x="3589855" y="2978136"/>
        <a:ext cx="11247" cy="11247"/>
      </dsp:txXfrm>
    </dsp:sp>
    <dsp:sp modelId="{CD5BDDC0-E545-4130-888C-C0B2F0D57AAF}">
      <dsp:nvSpPr>
        <dsp:cNvPr id="0" name=""/>
        <dsp:cNvSpPr/>
      </dsp:nvSpPr>
      <dsp:spPr>
        <a:xfrm>
          <a:off x="0" y="1630901"/>
          <a:ext cx="3483165" cy="2667277"/>
        </a:xfrm>
        <a:prstGeom prst="ellipse">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AT" sz="1800" b="1" kern="1200" dirty="0" smtClean="0"/>
            <a:t>INSTRUMENTALISTISCHE </a:t>
          </a:r>
          <a:r>
            <a:rPr lang="de-AT" sz="1800" b="1" kern="1200" dirty="0"/>
            <a:t>UNTERNEHMENSETHIK</a:t>
          </a:r>
        </a:p>
        <a:p>
          <a:pPr lvl="0" algn="ctr" defTabSz="800100">
            <a:lnSpc>
              <a:spcPct val="100000"/>
            </a:lnSpc>
            <a:spcBef>
              <a:spcPct val="0"/>
            </a:spcBef>
            <a:spcAft>
              <a:spcPts val="0"/>
            </a:spcAft>
          </a:pPr>
          <a:r>
            <a:rPr lang="de-AT" sz="1600" kern="1200" dirty="0" smtClean="0"/>
            <a:t>Ethik muss sich auszahlen!</a:t>
          </a:r>
        </a:p>
        <a:p>
          <a:pPr lvl="0" algn="ctr" defTabSz="800100">
            <a:lnSpc>
              <a:spcPct val="100000"/>
            </a:lnSpc>
            <a:spcBef>
              <a:spcPct val="0"/>
            </a:spcBef>
            <a:spcAft>
              <a:spcPts val="0"/>
            </a:spcAft>
          </a:pPr>
          <a:r>
            <a:rPr lang="de-AT" sz="1600" kern="1200" dirty="0" smtClean="0"/>
            <a:t>So bald Sicherheitsmängel auftauchen, Produktion einstellen, Autos reparieren um Imageschäden vermeiden.</a:t>
          </a:r>
          <a:endParaRPr lang="de-AT" sz="1600" kern="1200" dirty="0"/>
        </a:p>
      </dsp:txBody>
      <dsp:txXfrm>
        <a:off x="0" y="1630901"/>
        <a:ext cx="3483165" cy="2667277"/>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DEE102-1562-4FB7-A795-4A00E75BCB7F}" type="datetimeFigureOut">
              <a:rPr lang="de-AT" smtClean="0"/>
              <a:pPr/>
              <a:t>27.08.2011</a:t>
            </a:fld>
            <a:endParaRPr lang="de-AT"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AT"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2EC604-C661-4600-901F-E0BA261408C2}" type="slidenum">
              <a:rPr lang="de-AT" smtClean="0"/>
              <a:pPr/>
              <a:t>‹Nr.›</a:t>
            </a:fld>
            <a:endParaRPr lang="de-AT"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41434954-99A6-4EA9-AAD9-88FC6B9ACFF8}" type="datetime1">
              <a:rPr lang="de-AT" smtClean="0"/>
              <a:pPr/>
              <a:t>27.08.2011</a:t>
            </a:fld>
            <a:endParaRPr lang="de-AT" dirty="0"/>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D4F8DED2-BE3F-4C30-9833-681E8456912D}" type="slidenum">
              <a:rPr lang="de-AT" smtClean="0"/>
              <a:pPr/>
              <a:t>‹Nr.›</a:t>
            </a:fld>
            <a:endParaRPr lang="de-A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8A5A7425-ADC6-429A-A026-4B75A3EAC0C8}" type="datetime1">
              <a:rPr lang="de-AT" smtClean="0"/>
              <a:pPr/>
              <a:t>27.08.2011</a:t>
            </a:fld>
            <a:endParaRPr lang="de-AT" dirty="0"/>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D4F8DED2-BE3F-4C30-9833-681E8456912D}" type="slidenum">
              <a:rPr lang="de-AT" smtClean="0"/>
              <a:pPr/>
              <a:t>‹Nr.›</a:t>
            </a:fld>
            <a:endParaRPr lang="de-A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85EF0A78-A365-4F82-A0A1-0787338C4482}" type="datetime1">
              <a:rPr lang="de-AT" smtClean="0"/>
              <a:pPr/>
              <a:t>27.08.2011</a:t>
            </a:fld>
            <a:endParaRPr lang="de-AT" dirty="0"/>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D4F8DED2-BE3F-4C30-9833-681E8456912D}" type="slidenum">
              <a:rPr lang="de-AT" smtClean="0"/>
              <a:pPr/>
              <a:t>‹Nr.›</a:t>
            </a:fld>
            <a:endParaRPr lang="de-A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459C2E61-E673-47C4-B48A-14F636E15907}" type="datetime1">
              <a:rPr lang="de-AT" smtClean="0"/>
              <a:pPr/>
              <a:t>27.08.2011</a:t>
            </a:fld>
            <a:endParaRPr lang="de-AT" dirty="0"/>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D4F8DED2-BE3F-4C30-9833-681E8456912D}" type="slidenum">
              <a:rPr lang="de-AT" smtClean="0"/>
              <a:pPr/>
              <a:t>‹Nr.›</a:t>
            </a:fld>
            <a:endParaRPr lang="de-A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4964F42B-8088-4A51-A392-70AA05F70844}" type="datetime1">
              <a:rPr lang="de-AT" smtClean="0"/>
              <a:pPr/>
              <a:t>27.08.2011</a:t>
            </a:fld>
            <a:endParaRPr lang="de-AT" dirty="0"/>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D4F8DED2-BE3F-4C30-9833-681E8456912D}" type="slidenum">
              <a:rPr lang="de-AT" smtClean="0"/>
              <a:pPr/>
              <a:t>‹Nr.›</a:t>
            </a:fld>
            <a:endParaRPr lang="de-A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13941A0A-7CA6-4ACC-A69A-B51E93DDDB2F}" type="datetime1">
              <a:rPr lang="de-AT" smtClean="0"/>
              <a:pPr/>
              <a:t>27.08.2011</a:t>
            </a:fld>
            <a:endParaRPr lang="de-AT" dirty="0"/>
          </a:p>
        </p:txBody>
      </p:sp>
      <p:sp>
        <p:nvSpPr>
          <p:cNvPr id="6" name="Fußzeilenplatzhalter 5"/>
          <p:cNvSpPr>
            <a:spLocks noGrp="1"/>
          </p:cNvSpPr>
          <p:nvPr>
            <p:ph type="ftr" sz="quarter" idx="11"/>
          </p:nvPr>
        </p:nvSpPr>
        <p:spPr/>
        <p:txBody>
          <a:bodyPr/>
          <a:lstStyle/>
          <a:p>
            <a:endParaRPr lang="de-AT" dirty="0"/>
          </a:p>
        </p:txBody>
      </p:sp>
      <p:sp>
        <p:nvSpPr>
          <p:cNvPr id="7" name="Foliennummernplatzhalter 6"/>
          <p:cNvSpPr>
            <a:spLocks noGrp="1"/>
          </p:cNvSpPr>
          <p:nvPr>
            <p:ph type="sldNum" sz="quarter" idx="12"/>
          </p:nvPr>
        </p:nvSpPr>
        <p:spPr/>
        <p:txBody>
          <a:bodyPr/>
          <a:lstStyle/>
          <a:p>
            <a:fld id="{D4F8DED2-BE3F-4C30-9833-681E8456912D}" type="slidenum">
              <a:rPr lang="de-AT" smtClean="0"/>
              <a:pPr/>
              <a:t>‹Nr.›</a:t>
            </a:fld>
            <a:endParaRPr lang="de-A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C681AB76-2571-40D9-89E7-50A4B58388AD}" type="datetime1">
              <a:rPr lang="de-AT" smtClean="0"/>
              <a:pPr/>
              <a:t>27.08.2011</a:t>
            </a:fld>
            <a:endParaRPr lang="de-AT" dirty="0"/>
          </a:p>
        </p:txBody>
      </p:sp>
      <p:sp>
        <p:nvSpPr>
          <p:cNvPr id="8" name="Fußzeilenplatzhalter 7"/>
          <p:cNvSpPr>
            <a:spLocks noGrp="1"/>
          </p:cNvSpPr>
          <p:nvPr>
            <p:ph type="ftr" sz="quarter" idx="11"/>
          </p:nvPr>
        </p:nvSpPr>
        <p:spPr/>
        <p:txBody>
          <a:bodyPr/>
          <a:lstStyle/>
          <a:p>
            <a:endParaRPr lang="de-AT" dirty="0"/>
          </a:p>
        </p:txBody>
      </p:sp>
      <p:sp>
        <p:nvSpPr>
          <p:cNvPr id="9" name="Foliennummernplatzhalter 8"/>
          <p:cNvSpPr>
            <a:spLocks noGrp="1"/>
          </p:cNvSpPr>
          <p:nvPr>
            <p:ph type="sldNum" sz="quarter" idx="12"/>
          </p:nvPr>
        </p:nvSpPr>
        <p:spPr/>
        <p:txBody>
          <a:bodyPr/>
          <a:lstStyle/>
          <a:p>
            <a:fld id="{D4F8DED2-BE3F-4C30-9833-681E8456912D}" type="slidenum">
              <a:rPr lang="de-AT" smtClean="0"/>
              <a:pPr/>
              <a:t>‹Nr.›</a:t>
            </a:fld>
            <a:endParaRPr lang="de-A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9B0D4653-53F9-45B4-B199-280CC1735660}" type="datetime1">
              <a:rPr lang="de-AT" smtClean="0"/>
              <a:pPr/>
              <a:t>27.08.2011</a:t>
            </a:fld>
            <a:endParaRPr lang="de-AT" dirty="0"/>
          </a:p>
        </p:txBody>
      </p:sp>
      <p:sp>
        <p:nvSpPr>
          <p:cNvPr id="4" name="Fußzeilenplatzhalter 3"/>
          <p:cNvSpPr>
            <a:spLocks noGrp="1"/>
          </p:cNvSpPr>
          <p:nvPr>
            <p:ph type="ftr" sz="quarter" idx="11"/>
          </p:nvPr>
        </p:nvSpPr>
        <p:spPr/>
        <p:txBody>
          <a:bodyPr/>
          <a:lstStyle/>
          <a:p>
            <a:endParaRPr lang="de-AT" dirty="0"/>
          </a:p>
        </p:txBody>
      </p:sp>
      <p:sp>
        <p:nvSpPr>
          <p:cNvPr id="5" name="Foliennummernplatzhalter 4"/>
          <p:cNvSpPr>
            <a:spLocks noGrp="1"/>
          </p:cNvSpPr>
          <p:nvPr>
            <p:ph type="sldNum" sz="quarter" idx="12"/>
          </p:nvPr>
        </p:nvSpPr>
        <p:spPr/>
        <p:txBody>
          <a:bodyPr/>
          <a:lstStyle/>
          <a:p>
            <a:fld id="{D4F8DED2-BE3F-4C30-9833-681E8456912D}" type="slidenum">
              <a:rPr lang="de-AT" smtClean="0"/>
              <a:pPr/>
              <a:t>‹Nr.›</a:t>
            </a:fld>
            <a:endParaRPr lang="de-A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6D550AE-0718-4ED2-8F88-A336B26351C8}" type="datetime1">
              <a:rPr lang="de-AT" smtClean="0"/>
              <a:pPr/>
              <a:t>27.08.2011</a:t>
            </a:fld>
            <a:endParaRPr lang="de-AT" dirty="0"/>
          </a:p>
        </p:txBody>
      </p:sp>
      <p:sp>
        <p:nvSpPr>
          <p:cNvPr id="3" name="Fußzeilenplatzhalter 2"/>
          <p:cNvSpPr>
            <a:spLocks noGrp="1"/>
          </p:cNvSpPr>
          <p:nvPr>
            <p:ph type="ftr" sz="quarter" idx="11"/>
          </p:nvPr>
        </p:nvSpPr>
        <p:spPr/>
        <p:txBody>
          <a:bodyPr/>
          <a:lstStyle/>
          <a:p>
            <a:endParaRPr lang="de-AT" dirty="0"/>
          </a:p>
        </p:txBody>
      </p:sp>
      <p:sp>
        <p:nvSpPr>
          <p:cNvPr id="4" name="Foliennummernplatzhalter 3"/>
          <p:cNvSpPr>
            <a:spLocks noGrp="1"/>
          </p:cNvSpPr>
          <p:nvPr>
            <p:ph type="sldNum" sz="quarter" idx="12"/>
          </p:nvPr>
        </p:nvSpPr>
        <p:spPr/>
        <p:txBody>
          <a:bodyPr/>
          <a:lstStyle/>
          <a:p>
            <a:fld id="{D4F8DED2-BE3F-4C30-9833-681E8456912D}" type="slidenum">
              <a:rPr lang="de-AT" smtClean="0"/>
              <a:pPr/>
              <a:t>‹Nr.›</a:t>
            </a:fld>
            <a:endParaRPr lang="de-A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56B965E2-14C0-4AC0-8B47-7832C0AB6E78}" type="datetime1">
              <a:rPr lang="de-AT" smtClean="0"/>
              <a:pPr/>
              <a:t>27.08.2011</a:t>
            </a:fld>
            <a:endParaRPr lang="de-AT" dirty="0"/>
          </a:p>
        </p:txBody>
      </p:sp>
      <p:sp>
        <p:nvSpPr>
          <p:cNvPr id="6" name="Fußzeilenplatzhalter 5"/>
          <p:cNvSpPr>
            <a:spLocks noGrp="1"/>
          </p:cNvSpPr>
          <p:nvPr>
            <p:ph type="ftr" sz="quarter" idx="11"/>
          </p:nvPr>
        </p:nvSpPr>
        <p:spPr/>
        <p:txBody>
          <a:bodyPr/>
          <a:lstStyle/>
          <a:p>
            <a:endParaRPr lang="de-AT" dirty="0"/>
          </a:p>
        </p:txBody>
      </p:sp>
      <p:sp>
        <p:nvSpPr>
          <p:cNvPr id="7" name="Foliennummernplatzhalter 6"/>
          <p:cNvSpPr>
            <a:spLocks noGrp="1"/>
          </p:cNvSpPr>
          <p:nvPr>
            <p:ph type="sldNum" sz="quarter" idx="12"/>
          </p:nvPr>
        </p:nvSpPr>
        <p:spPr/>
        <p:txBody>
          <a:bodyPr/>
          <a:lstStyle/>
          <a:p>
            <a:fld id="{D4F8DED2-BE3F-4C30-9833-681E8456912D}" type="slidenum">
              <a:rPr lang="de-AT" smtClean="0"/>
              <a:pPr/>
              <a:t>‹Nr.›</a:t>
            </a:fld>
            <a:endParaRPr lang="de-A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F799D6C6-28E7-4B00-A377-B4DBCF23225F}" type="datetime1">
              <a:rPr lang="de-AT" smtClean="0"/>
              <a:pPr/>
              <a:t>27.08.2011</a:t>
            </a:fld>
            <a:endParaRPr lang="de-AT" dirty="0"/>
          </a:p>
        </p:txBody>
      </p:sp>
      <p:sp>
        <p:nvSpPr>
          <p:cNvPr id="6" name="Fußzeilenplatzhalter 5"/>
          <p:cNvSpPr>
            <a:spLocks noGrp="1"/>
          </p:cNvSpPr>
          <p:nvPr>
            <p:ph type="ftr" sz="quarter" idx="11"/>
          </p:nvPr>
        </p:nvSpPr>
        <p:spPr/>
        <p:txBody>
          <a:bodyPr/>
          <a:lstStyle/>
          <a:p>
            <a:endParaRPr lang="de-AT" dirty="0"/>
          </a:p>
        </p:txBody>
      </p:sp>
      <p:sp>
        <p:nvSpPr>
          <p:cNvPr id="7" name="Foliennummernplatzhalter 6"/>
          <p:cNvSpPr>
            <a:spLocks noGrp="1"/>
          </p:cNvSpPr>
          <p:nvPr>
            <p:ph type="sldNum" sz="quarter" idx="12"/>
          </p:nvPr>
        </p:nvSpPr>
        <p:spPr/>
        <p:txBody>
          <a:bodyPr/>
          <a:lstStyle/>
          <a:p>
            <a:fld id="{D4F8DED2-BE3F-4C30-9833-681E8456912D}" type="slidenum">
              <a:rPr lang="de-AT" smtClean="0"/>
              <a:pPr/>
              <a:t>‹Nr.›</a:t>
            </a:fld>
            <a:endParaRPr lang="de-A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29517-9AFD-492D-91A8-D69677D4C4C1}" type="datetime1">
              <a:rPr lang="de-AT" smtClean="0"/>
              <a:pPr/>
              <a:t>27.08.2011</a:t>
            </a:fld>
            <a:endParaRPr lang="de-AT"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F8DED2-BE3F-4C30-9833-681E8456912D}" type="slidenum">
              <a:rPr lang="de-AT" smtClean="0"/>
              <a:pPr/>
              <a:t>‹Nr.›</a:t>
            </a:fld>
            <a:endParaRPr lang="de-A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4.wmf"/></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Layout" Target="../diagrams/layout3.xml"/><Relationship Id="rId7" Type="http://schemas.openxmlformats.org/officeDocument/2006/relationships/image" Target="../media/image29.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2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24.wmf"/><Relationship Id="rId1" Type="http://schemas.openxmlformats.org/officeDocument/2006/relationships/slideLayout" Target="../slideLayouts/slideLayout2.xml"/><Relationship Id="rId5" Type="http://schemas.openxmlformats.org/officeDocument/2006/relationships/image" Target="../media/image33.wmf"/><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Layout" Target="../diagrams/layout1.xml"/><Relationship Id="rId7" Type="http://schemas.openxmlformats.org/officeDocument/2006/relationships/image" Target="../media/image20.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2.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2060848"/>
            <a:ext cx="7858180" cy="4000528"/>
          </a:xfrm>
        </p:spPr>
        <p:txBody>
          <a:bodyPr>
            <a:normAutofit/>
          </a:bodyPr>
          <a:lstStyle/>
          <a:p>
            <a:r>
              <a:rPr lang="de-AT" sz="5300" b="1" dirty="0" smtClean="0"/>
              <a:t>Wirtschafts- und Unternehmensethik</a:t>
            </a:r>
            <a:r>
              <a:rPr lang="de-AT" dirty="0" smtClean="0"/>
              <a:t/>
            </a:r>
            <a:br>
              <a:rPr lang="de-AT" dirty="0" smtClean="0"/>
            </a:br>
            <a:endParaRPr lang="de-AT" dirty="0"/>
          </a:p>
        </p:txBody>
      </p:sp>
      <p:pic>
        <p:nvPicPr>
          <p:cNvPr id="5" name="Grafik 4" descr="Nachhaltig1.jpg"/>
          <p:cNvPicPr>
            <a:picLocks noChangeAspect="1"/>
          </p:cNvPicPr>
          <p:nvPr/>
        </p:nvPicPr>
        <p:blipFill>
          <a:blip r:embed="rId2" cstate="print"/>
          <a:stretch>
            <a:fillRect/>
          </a:stretch>
        </p:blipFill>
        <p:spPr>
          <a:xfrm>
            <a:off x="6876256" y="1"/>
            <a:ext cx="2267744" cy="1628799"/>
          </a:xfrm>
          <a:prstGeom prst="rect">
            <a:avLst/>
          </a:prstGeom>
        </p:spPr>
      </p:pic>
      <p:pic>
        <p:nvPicPr>
          <p:cNvPr id="6" name="Grafik 5" descr="geld.jpg"/>
          <p:cNvPicPr>
            <a:picLocks noChangeAspect="1"/>
          </p:cNvPicPr>
          <p:nvPr/>
        </p:nvPicPr>
        <p:blipFill>
          <a:blip r:embed="rId3" cstate="print"/>
          <a:stretch>
            <a:fillRect/>
          </a:stretch>
        </p:blipFill>
        <p:spPr>
          <a:xfrm>
            <a:off x="1691680" y="0"/>
            <a:ext cx="2075722" cy="1628800"/>
          </a:xfrm>
          <a:prstGeom prst="rect">
            <a:avLst/>
          </a:prstGeom>
        </p:spPr>
      </p:pic>
      <p:pic>
        <p:nvPicPr>
          <p:cNvPr id="7" name="Grafik 6" descr="Financial Consulting.jpg"/>
          <p:cNvPicPr>
            <a:picLocks noChangeAspect="1"/>
          </p:cNvPicPr>
          <p:nvPr/>
        </p:nvPicPr>
        <p:blipFill>
          <a:blip r:embed="rId4" cstate="print"/>
          <a:stretch>
            <a:fillRect/>
          </a:stretch>
        </p:blipFill>
        <p:spPr>
          <a:xfrm>
            <a:off x="5580112" y="0"/>
            <a:ext cx="1296144" cy="1628800"/>
          </a:xfrm>
          <a:prstGeom prst="rect">
            <a:avLst/>
          </a:prstGeom>
        </p:spPr>
      </p:pic>
      <p:pic>
        <p:nvPicPr>
          <p:cNvPr id="9" name="Grafik 8" descr="Moral.jpg"/>
          <p:cNvPicPr>
            <a:picLocks noChangeAspect="1"/>
          </p:cNvPicPr>
          <p:nvPr/>
        </p:nvPicPr>
        <p:blipFill>
          <a:blip r:embed="rId5" cstate="print"/>
          <a:stretch>
            <a:fillRect/>
          </a:stretch>
        </p:blipFill>
        <p:spPr>
          <a:xfrm>
            <a:off x="3419872" y="1"/>
            <a:ext cx="2160240" cy="1628799"/>
          </a:xfrm>
          <a:prstGeom prst="rect">
            <a:avLst/>
          </a:prstGeom>
        </p:spPr>
      </p:pic>
      <p:pic>
        <p:nvPicPr>
          <p:cNvPr id="10" name="Grafik 9" descr="Graph.jpg"/>
          <p:cNvPicPr>
            <a:picLocks noChangeAspect="1"/>
          </p:cNvPicPr>
          <p:nvPr/>
        </p:nvPicPr>
        <p:blipFill>
          <a:blip r:embed="rId6" cstate="print"/>
          <a:stretch>
            <a:fillRect/>
          </a:stretch>
        </p:blipFill>
        <p:spPr>
          <a:xfrm>
            <a:off x="0" y="0"/>
            <a:ext cx="1827328" cy="1628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32656"/>
            <a:ext cx="8229600" cy="1143000"/>
          </a:xfrm>
        </p:spPr>
        <p:txBody>
          <a:bodyPr>
            <a:noAutofit/>
          </a:bodyPr>
          <a:lstStyle/>
          <a:p>
            <a:pPr algn="l"/>
            <a:r>
              <a:rPr lang="de-AT" sz="3600" b="1" dirty="0" smtClean="0"/>
              <a:t>Gruppenarbeit</a:t>
            </a:r>
            <a:br>
              <a:rPr lang="de-AT" sz="3600" b="1" dirty="0" smtClean="0"/>
            </a:br>
            <a:r>
              <a:rPr lang="de-AT" sz="3600" b="1" dirty="0" smtClean="0"/>
              <a:t>Wer soll den Job bekommen?</a:t>
            </a:r>
            <a:endParaRPr lang="de-AT" sz="3600" b="1" dirty="0"/>
          </a:p>
        </p:txBody>
      </p:sp>
      <p:sp>
        <p:nvSpPr>
          <p:cNvPr id="3" name="Inhaltsplatzhalter 2"/>
          <p:cNvSpPr>
            <a:spLocks noGrp="1"/>
          </p:cNvSpPr>
          <p:nvPr>
            <p:ph idx="1"/>
          </p:nvPr>
        </p:nvSpPr>
        <p:spPr>
          <a:xfrm>
            <a:off x="467544" y="1628800"/>
            <a:ext cx="8229600" cy="4781128"/>
          </a:xfrm>
        </p:spPr>
        <p:txBody>
          <a:bodyPr>
            <a:normAutofit fontScale="92500" lnSpcReduction="10000"/>
          </a:bodyPr>
          <a:lstStyle/>
          <a:p>
            <a:pPr marL="539750" indent="-539750">
              <a:buFont typeface="Wingdings" pitchFamily="2" charset="2"/>
              <a:buChar char="Ø"/>
            </a:pPr>
            <a:r>
              <a:rPr lang="de-AT" dirty="0" smtClean="0"/>
              <a:t>Gruppen zu max. 4-5 Personen</a:t>
            </a:r>
          </a:p>
          <a:p>
            <a:pPr marL="539750" indent="-539750">
              <a:buFont typeface="Wingdings" pitchFamily="2" charset="2"/>
              <a:buChar char="Ø"/>
            </a:pPr>
            <a:r>
              <a:rPr lang="de-AT" dirty="0" smtClean="0"/>
              <a:t>Lesen Sie sich die Arbeitsanweisung durch und </a:t>
            </a:r>
            <a:r>
              <a:rPr lang="de-DE" dirty="0" smtClean="0"/>
              <a:t>entscheiden Sie in der Gruppe, wer den Job bekommen soll.</a:t>
            </a:r>
          </a:p>
          <a:p>
            <a:pPr marL="539750" indent="-539750">
              <a:buFont typeface="Wingdings" pitchFamily="2" charset="2"/>
              <a:buChar char="Ø"/>
            </a:pPr>
            <a:r>
              <a:rPr lang="de-AT" dirty="0" smtClean="0"/>
              <a:t>Arbeitszeit: 15 Minuten</a:t>
            </a:r>
          </a:p>
          <a:p>
            <a:pPr marL="539750" indent="-539750">
              <a:buNone/>
            </a:pPr>
            <a:endParaRPr lang="de-AT" dirty="0" smtClean="0"/>
          </a:p>
          <a:p>
            <a:pPr marL="539750" indent="-539750">
              <a:buFont typeface="Wingdings" pitchFamily="2" charset="2"/>
              <a:buChar char="Ø"/>
            </a:pPr>
            <a:r>
              <a:rPr lang="de-DE" dirty="0" smtClean="0"/>
              <a:t>Anschließend präsentiert jede Gruppe ihre Entscheidung. </a:t>
            </a:r>
            <a:r>
              <a:rPr lang="de-DE" i="1" dirty="0" smtClean="0"/>
              <a:t>(Begründen Sie Ihre Entscheidung und legen Sie die Kriterien offen, die Sie Ihrer Wahl zugrunde gelegt </a:t>
            </a:r>
            <a:r>
              <a:rPr lang="de-DE" i="1" dirty="0" smtClean="0"/>
              <a:t>haben!)</a:t>
            </a:r>
            <a:endParaRPr lang="de-AT" i="1" dirty="0" smtClean="0"/>
          </a:p>
          <a:p>
            <a:pPr>
              <a:buNone/>
            </a:pPr>
            <a:endParaRPr lang="de-AT" dirty="0" smtClean="0"/>
          </a:p>
          <a:p>
            <a:pPr>
              <a:buNone/>
            </a:pPr>
            <a:endParaRPr lang="de-AT" dirty="0"/>
          </a:p>
        </p:txBody>
      </p:sp>
      <p:sp>
        <p:nvSpPr>
          <p:cNvPr id="4" name="Foliennummernplatzhalter 3"/>
          <p:cNvSpPr>
            <a:spLocks noGrp="1"/>
          </p:cNvSpPr>
          <p:nvPr>
            <p:ph type="sldNum" sz="quarter" idx="12"/>
          </p:nvPr>
        </p:nvSpPr>
        <p:spPr/>
        <p:txBody>
          <a:bodyPr/>
          <a:lstStyle/>
          <a:p>
            <a:fld id="{D4F8DED2-BE3F-4C30-9833-681E8456912D}" type="slidenum">
              <a:rPr lang="de-AT" smtClean="0"/>
              <a:pPr/>
              <a:t>10</a:t>
            </a:fld>
            <a:endParaRPr lang="de-A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60648"/>
            <a:ext cx="8363272" cy="864096"/>
          </a:xfrm>
        </p:spPr>
        <p:style>
          <a:lnRef idx="1">
            <a:schemeClr val="accent6"/>
          </a:lnRef>
          <a:fillRef idx="2">
            <a:schemeClr val="accent6"/>
          </a:fillRef>
          <a:effectRef idx="1">
            <a:schemeClr val="accent6"/>
          </a:effectRef>
          <a:fontRef idx="minor">
            <a:schemeClr val="dk1"/>
          </a:fontRef>
        </p:style>
        <p:txBody>
          <a:bodyPr>
            <a:normAutofit/>
          </a:bodyPr>
          <a:lstStyle/>
          <a:p>
            <a:pPr algn="l"/>
            <a:r>
              <a:rPr lang="de-AT" sz="3200" b="1" dirty="0" smtClean="0"/>
              <a:t>Wo liegt das Problem in folgenden Situationen?</a:t>
            </a:r>
            <a:endParaRPr lang="de-AT" sz="3200" b="1" dirty="0"/>
          </a:p>
        </p:txBody>
      </p:sp>
      <p:sp>
        <p:nvSpPr>
          <p:cNvPr id="3" name="Inhaltsplatzhalter 2"/>
          <p:cNvSpPr>
            <a:spLocks noGrp="1"/>
          </p:cNvSpPr>
          <p:nvPr>
            <p:ph idx="1"/>
          </p:nvPr>
        </p:nvSpPr>
        <p:spPr>
          <a:xfrm>
            <a:off x="428596" y="1428736"/>
            <a:ext cx="8429684" cy="5143536"/>
          </a:xfrm>
        </p:spPr>
        <p:txBody>
          <a:bodyPr>
            <a:normAutofit fontScale="85000" lnSpcReduction="10000"/>
          </a:bodyPr>
          <a:lstStyle/>
          <a:p>
            <a:pPr algn="just">
              <a:buNone/>
            </a:pPr>
            <a:endParaRPr lang="de-AT" dirty="0" smtClean="0"/>
          </a:p>
          <a:p>
            <a:pPr lvl="0" algn="just"/>
            <a:r>
              <a:rPr lang="de-AT" i="1" dirty="0" smtClean="0"/>
              <a:t>Ein Industrieunternehmen hat die Möglichkeit, seine Produktion nach Osteuropa zu verlagern, weil er dort billiger produzieren kann. Allerdings würden damit in Österreich, in einer ohnehin strukturschwachen Region, wo das Unternehmen jahrelang angesiedelt ist, viele Arbeitslose entstehen. </a:t>
            </a:r>
          </a:p>
          <a:p>
            <a:pPr algn="just">
              <a:buNone/>
            </a:pPr>
            <a:endParaRPr lang="de-AT" dirty="0" smtClean="0"/>
          </a:p>
          <a:p>
            <a:pPr lvl="0" algn="just"/>
            <a:r>
              <a:rPr lang="de-AT" i="1" dirty="0" smtClean="0"/>
              <a:t>Eine Bank könnte ein sehr großes Projekt mit-finanzieren und dabei sehr gut verdienen, allerdings ist diese Projekt ökologisch sehr bedenklich. </a:t>
            </a:r>
          </a:p>
          <a:p>
            <a:pPr lvl="0" algn="just">
              <a:buNone/>
            </a:pPr>
            <a:r>
              <a:rPr lang="de-AT" i="1" dirty="0" smtClean="0"/>
              <a:t>	</a:t>
            </a:r>
            <a:endParaRPr lang="de-AT" dirty="0" smtClean="0"/>
          </a:p>
          <a:p>
            <a:pPr marL="360363" indent="-360363">
              <a:buNone/>
            </a:pPr>
            <a:endParaRPr lang="de-AT" dirty="0"/>
          </a:p>
          <a:p>
            <a:pPr>
              <a:buNone/>
            </a:pPr>
            <a:endParaRPr lang="de-AT" dirty="0"/>
          </a:p>
          <a:p>
            <a:pPr>
              <a:buNone/>
            </a:pPr>
            <a:endParaRPr lang="de-AT" dirty="0"/>
          </a:p>
        </p:txBody>
      </p:sp>
      <p:sp>
        <p:nvSpPr>
          <p:cNvPr id="4" name="Foliennummernplatzhalter 3"/>
          <p:cNvSpPr>
            <a:spLocks noGrp="1"/>
          </p:cNvSpPr>
          <p:nvPr>
            <p:ph type="sldNum" sz="quarter" idx="12"/>
          </p:nvPr>
        </p:nvSpPr>
        <p:spPr/>
        <p:txBody>
          <a:bodyPr/>
          <a:lstStyle/>
          <a:p>
            <a:fld id="{D4F8DED2-BE3F-4C30-9833-681E8456912D}" type="slidenum">
              <a:rPr lang="de-AT" smtClean="0"/>
              <a:pPr/>
              <a:t>11</a:t>
            </a:fld>
            <a:endParaRPr lang="de-AT"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60648"/>
            <a:ext cx="8363272" cy="864096"/>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l"/>
            <a:r>
              <a:rPr lang="de-AT" sz="3200" b="1" dirty="0" smtClean="0"/>
              <a:t>Spannungsverhältnis zwischen Gewinn und Moral</a:t>
            </a:r>
            <a:endParaRPr lang="de-AT" sz="3200" b="1" dirty="0"/>
          </a:p>
        </p:txBody>
      </p:sp>
      <p:sp>
        <p:nvSpPr>
          <p:cNvPr id="3" name="Inhaltsplatzhalter 2"/>
          <p:cNvSpPr>
            <a:spLocks noGrp="1"/>
          </p:cNvSpPr>
          <p:nvPr>
            <p:ph idx="1"/>
          </p:nvPr>
        </p:nvSpPr>
        <p:spPr>
          <a:xfrm>
            <a:off x="428596" y="1428736"/>
            <a:ext cx="8429684" cy="5143536"/>
          </a:xfrm>
        </p:spPr>
        <p:txBody>
          <a:bodyPr>
            <a:normAutofit/>
          </a:bodyPr>
          <a:lstStyle/>
          <a:p>
            <a:pPr lvl="0" algn="ctr">
              <a:spcBef>
                <a:spcPts val="0"/>
              </a:spcBef>
              <a:buNone/>
            </a:pPr>
            <a:r>
              <a:rPr lang="de-AT" sz="2800" b="1" i="1" dirty="0" smtClean="0"/>
              <a:t>Wie soll man entscheiden?</a:t>
            </a:r>
          </a:p>
          <a:p>
            <a:pPr lvl="0" algn="r">
              <a:spcBef>
                <a:spcPts val="0"/>
              </a:spcBef>
              <a:buNone/>
            </a:pPr>
            <a:r>
              <a:rPr lang="de-AT" sz="2400" b="1" i="1" dirty="0" smtClean="0"/>
              <a:t>Zu Gunsten des Gewinns, oder zu Gunsten der Moral?</a:t>
            </a:r>
            <a:r>
              <a:rPr lang="de-AT" sz="2800" b="1" i="1" dirty="0" smtClean="0"/>
              <a:t>	</a:t>
            </a:r>
            <a:endParaRPr lang="de-AT" sz="2800" b="1" dirty="0" smtClean="0"/>
          </a:p>
          <a:p>
            <a:pPr marL="360363" indent="-360363">
              <a:buNone/>
            </a:pPr>
            <a:endParaRPr lang="de-AT" dirty="0"/>
          </a:p>
          <a:p>
            <a:pPr>
              <a:buNone/>
            </a:pPr>
            <a:endParaRPr lang="de-AT" dirty="0"/>
          </a:p>
          <a:p>
            <a:pPr>
              <a:buNone/>
            </a:pPr>
            <a:endParaRPr lang="de-AT" dirty="0"/>
          </a:p>
        </p:txBody>
      </p:sp>
      <p:sp>
        <p:nvSpPr>
          <p:cNvPr id="4" name="Foliennummernplatzhalter 3"/>
          <p:cNvSpPr>
            <a:spLocks noGrp="1"/>
          </p:cNvSpPr>
          <p:nvPr>
            <p:ph type="sldNum" sz="quarter" idx="12"/>
          </p:nvPr>
        </p:nvSpPr>
        <p:spPr/>
        <p:txBody>
          <a:bodyPr/>
          <a:lstStyle/>
          <a:p>
            <a:fld id="{D4F8DED2-BE3F-4C30-9833-681E8456912D}" type="slidenum">
              <a:rPr lang="de-AT" smtClean="0"/>
              <a:pPr/>
              <a:t>12</a:t>
            </a:fld>
            <a:endParaRPr lang="de-AT" dirty="0"/>
          </a:p>
        </p:txBody>
      </p:sp>
      <p:pic>
        <p:nvPicPr>
          <p:cNvPr id="5" name="Picture 2" descr="C:\Program Files (x86)\Microsoft Office\MEDIA\CAGCAT10\j0300840.wmf"/>
          <p:cNvPicPr>
            <a:picLocks noChangeAspect="1" noChangeArrowheads="1"/>
          </p:cNvPicPr>
          <p:nvPr/>
        </p:nvPicPr>
        <p:blipFill>
          <a:blip r:embed="rId2" cstate="print"/>
          <a:srcRect/>
          <a:stretch>
            <a:fillRect/>
          </a:stretch>
        </p:blipFill>
        <p:spPr bwMode="auto">
          <a:xfrm>
            <a:off x="2411760" y="2348880"/>
            <a:ext cx="4464496" cy="3760523"/>
          </a:xfrm>
          <a:prstGeom prst="rect">
            <a:avLst/>
          </a:prstGeom>
          <a:noFill/>
        </p:spPr>
      </p:pic>
      <p:sp>
        <p:nvSpPr>
          <p:cNvPr id="6" name="Textfeld 5"/>
          <p:cNvSpPr txBox="1"/>
          <p:nvPr/>
        </p:nvSpPr>
        <p:spPr>
          <a:xfrm>
            <a:off x="2915816" y="4581128"/>
            <a:ext cx="1152128" cy="369332"/>
          </a:xfrm>
          <a:prstGeom prst="rect">
            <a:avLst/>
          </a:prstGeom>
          <a:noFill/>
        </p:spPr>
        <p:txBody>
          <a:bodyPr wrap="square" rtlCol="0">
            <a:spAutoFit/>
          </a:bodyPr>
          <a:lstStyle/>
          <a:p>
            <a:pPr algn="ctr"/>
            <a:r>
              <a:rPr lang="de-AT" b="1" dirty="0" smtClean="0">
                <a:solidFill>
                  <a:schemeClr val="bg1"/>
                </a:solidFill>
              </a:rPr>
              <a:t>GEWINN</a:t>
            </a:r>
            <a:endParaRPr lang="de-AT" b="1" dirty="0">
              <a:solidFill>
                <a:schemeClr val="bg1"/>
              </a:solidFill>
            </a:endParaRPr>
          </a:p>
        </p:txBody>
      </p:sp>
      <p:sp>
        <p:nvSpPr>
          <p:cNvPr id="7" name="Textfeld 6"/>
          <p:cNvSpPr txBox="1"/>
          <p:nvPr/>
        </p:nvSpPr>
        <p:spPr>
          <a:xfrm>
            <a:off x="5436096" y="4221088"/>
            <a:ext cx="1152128" cy="369332"/>
          </a:xfrm>
          <a:prstGeom prst="rect">
            <a:avLst/>
          </a:prstGeom>
          <a:noFill/>
        </p:spPr>
        <p:txBody>
          <a:bodyPr wrap="square" rtlCol="0">
            <a:spAutoFit/>
          </a:bodyPr>
          <a:lstStyle/>
          <a:p>
            <a:pPr algn="ctr"/>
            <a:r>
              <a:rPr lang="de-AT" b="1" dirty="0" smtClean="0">
                <a:solidFill>
                  <a:schemeClr val="bg1"/>
                </a:solidFill>
              </a:rPr>
              <a:t>MORAL</a:t>
            </a:r>
            <a:endParaRPr lang="de-AT" b="1" dirty="0">
              <a:solidFill>
                <a:schemeClr val="bg1"/>
              </a:solidFill>
            </a:endParaRPr>
          </a:p>
        </p:txBody>
      </p:sp>
      <p:sp>
        <p:nvSpPr>
          <p:cNvPr id="8" name="Ellipse 7"/>
          <p:cNvSpPr/>
          <p:nvPr/>
        </p:nvSpPr>
        <p:spPr>
          <a:xfrm>
            <a:off x="0" y="5229200"/>
            <a:ext cx="3960440" cy="144016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de-AT" b="1" dirty="0" smtClean="0"/>
              <a:t>Unternehmen müssen Gewinne erwirtschaften, um am Markt zu bestehen.</a:t>
            </a:r>
            <a:endParaRPr lang="de-AT" b="1" dirty="0"/>
          </a:p>
        </p:txBody>
      </p:sp>
      <p:sp>
        <p:nvSpPr>
          <p:cNvPr id="9" name="Ellipse 8"/>
          <p:cNvSpPr/>
          <p:nvPr/>
        </p:nvSpPr>
        <p:spPr>
          <a:xfrm>
            <a:off x="5183560" y="5229200"/>
            <a:ext cx="3960440" cy="144016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AT" b="1" dirty="0" smtClean="0"/>
              <a:t>Unternehmen tragen gesellschaftliche und soziale Verantwortung.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60648"/>
            <a:ext cx="8363272" cy="864096"/>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l"/>
            <a:r>
              <a:rPr lang="de-AT" sz="3200" b="1" dirty="0" smtClean="0"/>
              <a:t>Unternehmerische Handlungsmöglichkeiten zwischen Gewinn und Moral</a:t>
            </a:r>
            <a:endParaRPr lang="de-AT" sz="3200" b="1" dirty="0"/>
          </a:p>
        </p:txBody>
      </p:sp>
      <p:sp>
        <p:nvSpPr>
          <p:cNvPr id="4" name="Foliennummernplatzhalter 3"/>
          <p:cNvSpPr>
            <a:spLocks noGrp="1"/>
          </p:cNvSpPr>
          <p:nvPr>
            <p:ph type="sldNum" sz="quarter" idx="12"/>
          </p:nvPr>
        </p:nvSpPr>
        <p:spPr/>
        <p:txBody>
          <a:bodyPr/>
          <a:lstStyle/>
          <a:p>
            <a:fld id="{D4F8DED2-BE3F-4C30-9833-681E8456912D}" type="slidenum">
              <a:rPr lang="de-AT" smtClean="0"/>
              <a:pPr/>
              <a:t>13</a:t>
            </a:fld>
            <a:endParaRPr lang="de-AT" dirty="0"/>
          </a:p>
        </p:txBody>
      </p:sp>
      <p:sp>
        <p:nvSpPr>
          <p:cNvPr id="6" name="Rechteck 5"/>
          <p:cNvSpPr/>
          <p:nvPr/>
        </p:nvSpPr>
        <p:spPr>
          <a:xfrm>
            <a:off x="395536" y="1340768"/>
            <a:ext cx="7056784" cy="5078313"/>
          </a:xfrm>
          <a:prstGeom prst="rect">
            <a:avLst/>
          </a:prstGeom>
        </p:spPr>
        <p:txBody>
          <a:bodyPr wrap="square">
            <a:spAutoFit/>
          </a:bodyPr>
          <a:lstStyle/>
          <a:p>
            <a:pPr marL="360363" indent="-360363">
              <a:buFont typeface="Arial" pitchFamily="34" charset="0"/>
              <a:buChar char="•"/>
            </a:pPr>
            <a:r>
              <a:rPr lang="de-AT" sz="3600" dirty="0" smtClean="0"/>
              <a:t>Unternehmen sind im Spannungsverhältnis zwischen Gewinn und Moral</a:t>
            </a:r>
          </a:p>
          <a:p>
            <a:pPr marL="360363" indent="-360363"/>
            <a:endParaRPr lang="de-AT" sz="3600" dirty="0" smtClean="0"/>
          </a:p>
          <a:p>
            <a:pPr marL="360363" indent="-360363">
              <a:buFont typeface="Arial" pitchFamily="34" charset="0"/>
              <a:buChar char="•"/>
            </a:pPr>
            <a:r>
              <a:rPr lang="de-AT" sz="3600" dirty="0" smtClean="0"/>
              <a:t>Je nach Stärke der Orientierung von Gewinn (Rentabilität) und Moral ergeben sich vier unterschiedliche Situationen = Fälle/Handlungsstrategien.</a:t>
            </a:r>
            <a:endParaRPr lang="de-AT" sz="3600" dirty="0"/>
          </a:p>
        </p:txBody>
      </p:sp>
      <p:pic>
        <p:nvPicPr>
          <p:cNvPr id="47106" name="Picture 2" descr="C:\Program Files (x86)\Microsoft Office\MEDIA\CAGCAT10\j0300840.wmf"/>
          <p:cNvPicPr>
            <a:picLocks noChangeAspect="1" noChangeArrowheads="1"/>
          </p:cNvPicPr>
          <p:nvPr/>
        </p:nvPicPr>
        <p:blipFill>
          <a:blip r:embed="rId2" cstate="print"/>
          <a:srcRect/>
          <a:stretch>
            <a:fillRect/>
          </a:stretch>
        </p:blipFill>
        <p:spPr bwMode="auto">
          <a:xfrm>
            <a:off x="6804248" y="1484784"/>
            <a:ext cx="1843646" cy="1552936"/>
          </a:xfrm>
          <a:prstGeom prst="rect">
            <a:avLst/>
          </a:prstGeom>
          <a:noFill/>
        </p:spPr>
      </p:pic>
      <p:pic>
        <p:nvPicPr>
          <p:cNvPr id="47107" name="Picture 3" descr="C:\Program Files (x86)\Microsoft Office\MEDIA\CAGCAT10\j0301252.wmf"/>
          <p:cNvPicPr>
            <a:picLocks noChangeAspect="1" noChangeArrowheads="1"/>
          </p:cNvPicPr>
          <p:nvPr/>
        </p:nvPicPr>
        <p:blipFill>
          <a:blip r:embed="rId3" cstate="print"/>
          <a:srcRect/>
          <a:stretch>
            <a:fillRect/>
          </a:stretch>
        </p:blipFill>
        <p:spPr bwMode="auto">
          <a:xfrm>
            <a:off x="6948264" y="4509120"/>
            <a:ext cx="1829714" cy="156545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Graphik.JPG"/>
          <p:cNvPicPr>
            <a:picLocks noGrp="1" noChangeAspect="1"/>
          </p:cNvPicPr>
          <p:nvPr>
            <p:ph idx="1"/>
          </p:nvPr>
        </p:nvPicPr>
        <p:blipFill>
          <a:blip r:embed="rId2" cstate="print"/>
          <a:stretch>
            <a:fillRect/>
          </a:stretch>
        </p:blipFill>
        <p:spPr>
          <a:xfrm>
            <a:off x="230690" y="357165"/>
            <a:ext cx="8682620" cy="6236631"/>
          </a:xfrm>
        </p:spPr>
      </p:pic>
      <p:sp>
        <p:nvSpPr>
          <p:cNvPr id="3" name="Textfeld 2"/>
          <p:cNvSpPr txBox="1"/>
          <p:nvPr/>
        </p:nvSpPr>
        <p:spPr>
          <a:xfrm>
            <a:off x="0" y="6488668"/>
            <a:ext cx="4716016" cy="276999"/>
          </a:xfrm>
          <a:prstGeom prst="rect">
            <a:avLst/>
          </a:prstGeom>
          <a:noFill/>
        </p:spPr>
        <p:txBody>
          <a:bodyPr wrap="square" rtlCol="0">
            <a:spAutoFit/>
          </a:bodyPr>
          <a:lstStyle/>
          <a:p>
            <a:r>
              <a:rPr lang="de-AT" sz="1200" b="1" i="1" dirty="0" smtClean="0"/>
              <a:t>Graphik in </a:t>
            </a:r>
            <a:r>
              <a:rPr lang="de-AT" sz="1200" b="1" i="1" dirty="0" smtClean="0"/>
              <a:t>Anlehnung </a:t>
            </a:r>
            <a:r>
              <a:rPr lang="de-AT" sz="1200" b="1" i="1" dirty="0" smtClean="0"/>
              <a:t>an </a:t>
            </a:r>
            <a:r>
              <a:rPr lang="de-AT" sz="1200" b="1" i="1" dirty="0" smtClean="0"/>
              <a:t>Friske</a:t>
            </a:r>
            <a:r>
              <a:rPr lang="de-AT" sz="1200" b="1" i="1" dirty="0" smtClean="0"/>
              <a:t> et al. (2005)</a:t>
            </a:r>
            <a:endParaRPr lang="de-AT" sz="1200" b="1" i="1" dirty="0"/>
          </a:p>
        </p:txBody>
      </p:sp>
      <p:pic>
        <p:nvPicPr>
          <p:cNvPr id="5" name="Grafik 4" descr="Smile-kontra.JPG"/>
          <p:cNvPicPr>
            <a:picLocks noChangeAspect="1"/>
          </p:cNvPicPr>
          <p:nvPr/>
        </p:nvPicPr>
        <p:blipFill>
          <a:blip r:embed="rId3" cstate="print"/>
          <a:stretch>
            <a:fillRect/>
          </a:stretch>
        </p:blipFill>
        <p:spPr>
          <a:xfrm>
            <a:off x="1043608" y="4077072"/>
            <a:ext cx="1009650" cy="895350"/>
          </a:xfrm>
          <a:prstGeom prst="rect">
            <a:avLst/>
          </a:prstGeom>
        </p:spPr>
      </p:pic>
      <p:pic>
        <p:nvPicPr>
          <p:cNvPr id="48131" name="Picture 3" descr="C:\Program Files (x86)\Microsoft Office\MEDIA\CAGCAT10\j0300840.wmf"/>
          <p:cNvPicPr>
            <a:picLocks noChangeAspect="1" noChangeArrowheads="1"/>
          </p:cNvPicPr>
          <p:nvPr/>
        </p:nvPicPr>
        <p:blipFill>
          <a:blip r:embed="rId4" cstate="print"/>
          <a:srcRect/>
          <a:stretch>
            <a:fillRect/>
          </a:stretch>
        </p:blipFill>
        <p:spPr bwMode="auto">
          <a:xfrm>
            <a:off x="611560" y="1484784"/>
            <a:ext cx="1505958" cy="1268495"/>
          </a:xfrm>
          <a:prstGeom prst="rect">
            <a:avLst/>
          </a:prstGeom>
          <a:noFill/>
        </p:spPr>
      </p:pic>
      <p:pic>
        <p:nvPicPr>
          <p:cNvPr id="48132" name="Picture 4" descr="C:\Program Files (x86)\Microsoft Office\MEDIA\CAGCAT10\j0300840.wmf"/>
          <p:cNvPicPr>
            <a:picLocks noChangeAspect="1" noChangeArrowheads="1"/>
          </p:cNvPicPr>
          <p:nvPr/>
        </p:nvPicPr>
        <p:blipFill>
          <a:blip r:embed="rId4" cstate="print"/>
          <a:srcRect/>
          <a:stretch>
            <a:fillRect/>
          </a:stretch>
        </p:blipFill>
        <p:spPr bwMode="auto">
          <a:xfrm>
            <a:off x="6948264" y="3933056"/>
            <a:ext cx="1440160" cy="1213072"/>
          </a:xfrm>
          <a:prstGeom prst="rect">
            <a:avLst/>
          </a:prstGeom>
          <a:noFill/>
        </p:spPr>
      </p:pic>
      <p:pic>
        <p:nvPicPr>
          <p:cNvPr id="8" name="Grafik 7" descr="Smile-pro.JPG"/>
          <p:cNvPicPr>
            <a:picLocks noChangeAspect="1"/>
          </p:cNvPicPr>
          <p:nvPr/>
        </p:nvPicPr>
        <p:blipFill>
          <a:blip r:embed="rId5" cstate="print"/>
          <a:stretch>
            <a:fillRect/>
          </a:stretch>
        </p:blipFill>
        <p:spPr>
          <a:xfrm>
            <a:off x="7092280" y="1412776"/>
            <a:ext cx="971550" cy="90487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Graphik.JPG"/>
          <p:cNvPicPr>
            <a:picLocks noGrp="1" noChangeAspect="1"/>
          </p:cNvPicPr>
          <p:nvPr>
            <p:ph idx="1"/>
          </p:nvPr>
        </p:nvPicPr>
        <p:blipFill>
          <a:blip r:embed="rId2" cstate="print"/>
          <a:stretch>
            <a:fillRect/>
          </a:stretch>
        </p:blipFill>
        <p:spPr>
          <a:xfrm>
            <a:off x="230690" y="357165"/>
            <a:ext cx="8682620" cy="6236631"/>
          </a:xfrm>
        </p:spPr>
      </p:pic>
      <p:sp>
        <p:nvSpPr>
          <p:cNvPr id="3" name="Ellipse 2"/>
          <p:cNvSpPr/>
          <p:nvPr/>
        </p:nvSpPr>
        <p:spPr>
          <a:xfrm>
            <a:off x="5000628" y="1285860"/>
            <a:ext cx="1857388" cy="121444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cxnSp>
        <p:nvCxnSpPr>
          <p:cNvPr id="6" name="Gerade Verbindung mit Pfeil 5"/>
          <p:cNvCxnSpPr/>
          <p:nvPr/>
        </p:nvCxnSpPr>
        <p:spPr>
          <a:xfrm flipV="1">
            <a:off x="6786578" y="1357298"/>
            <a:ext cx="500066" cy="285752"/>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7143768" y="642918"/>
            <a:ext cx="2000232" cy="1631216"/>
          </a:xfrm>
          <a:prstGeom prst="rect">
            <a:avLst/>
          </a:prstGeom>
          <a:noFill/>
          <a:ln>
            <a:noFill/>
          </a:ln>
        </p:spPr>
        <p:txBody>
          <a:bodyPr wrap="square" rtlCol="0">
            <a:spAutoFit/>
          </a:bodyPr>
          <a:lstStyle/>
          <a:p>
            <a:pPr algn="ctr"/>
            <a:r>
              <a:rPr lang="de-AT" sz="2000" b="1" dirty="0" smtClean="0"/>
              <a:t>Unternehmen erzielt Gewinne durch Geschäfte mit Ethik.</a:t>
            </a:r>
          </a:p>
          <a:p>
            <a:pPr algn="ctr"/>
            <a:r>
              <a:rPr lang="de-AT" sz="2000" b="1" dirty="0" smtClean="0"/>
              <a:t>Bsp. Fair Trade </a:t>
            </a:r>
            <a:endParaRPr lang="de-AT" sz="20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Graphik.JPG"/>
          <p:cNvPicPr>
            <a:picLocks noGrp="1" noChangeAspect="1"/>
          </p:cNvPicPr>
          <p:nvPr>
            <p:ph idx="1"/>
          </p:nvPr>
        </p:nvPicPr>
        <p:blipFill>
          <a:blip r:embed="rId2" cstate="print"/>
          <a:stretch>
            <a:fillRect/>
          </a:stretch>
        </p:blipFill>
        <p:spPr>
          <a:xfrm>
            <a:off x="230690" y="357165"/>
            <a:ext cx="8682620" cy="6236631"/>
          </a:xfrm>
        </p:spPr>
      </p:pic>
      <p:sp>
        <p:nvSpPr>
          <p:cNvPr id="3" name="Ellipse 2"/>
          <p:cNvSpPr/>
          <p:nvPr/>
        </p:nvSpPr>
        <p:spPr>
          <a:xfrm>
            <a:off x="5000628" y="1285860"/>
            <a:ext cx="1857388" cy="121444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cxnSp>
        <p:nvCxnSpPr>
          <p:cNvPr id="6" name="Gerade Verbindung mit Pfeil 5"/>
          <p:cNvCxnSpPr/>
          <p:nvPr/>
        </p:nvCxnSpPr>
        <p:spPr>
          <a:xfrm flipV="1">
            <a:off x="6786578" y="1357298"/>
            <a:ext cx="500066" cy="285752"/>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7143768" y="642918"/>
            <a:ext cx="2000232" cy="1631216"/>
          </a:xfrm>
          <a:prstGeom prst="rect">
            <a:avLst/>
          </a:prstGeom>
          <a:noFill/>
          <a:ln>
            <a:noFill/>
          </a:ln>
        </p:spPr>
        <p:txBody>
          <a:bodyPr wrap="square" rtlCol="0">
            <a:spAutoFit/>
          </a:bodyPr>
          <a:lstStyle/>
          <a:p>
            <a:pPr algn="ctr"/>
            <a:r>
              <a:rPr lang="de-AT" sz="2000" b="1" dirty="0" smtClean="0"/>
              <a:t>Unternehmen erzielt Gewinne durch Geschäfte mit Ethik.</a:t>
            </a:r>
          </a:p>
          <a:p>
            <a:pPr algn="ctr"/>
            <a:r>
              <a:rPr lang="de-AT" sz="2000" b="1" dirty="0" smtClean="0"/>
              <a:t>Bsp. Fair Trade</a:t>
            </a:r>
            <a:endParaRPr lang="de-AT" sz="2000" b="1" dirty="0"/>
          </a:p>
        </p:txBody>
      </p:sp>
      <p:sp>
        <p:nvSpPr>
          <p:cNvPr id="8" name="Ellipse 7"/>
          <p:cNvSpPr/>
          <p:nvPr/>
        </p:nvSpPr>
        <p:spPr>
          <a:xfrm>
            <a:off x="5000628" y="3714752"/>
            <a:ext cx="1714512" cy="107157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cxnSp>
        <p:nvCxnSpPr>
          <p:cNvPr id="10" name="Gerade Verbindung mit Pfeil 9"/>
          <p:cNvCxnSpPr/>
          <p:nvPr/>
        </p:nvCxnSpPr>
        <p:spPr>
          <a:xfrm>
            <a:off x="6643702" y="4429132"/>
            <a:ext cx="571504" cy="214314"/>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7072330" y="3995678"/>
            <a:ext cx="2071670" cy="2800767"/>
          </a:xfrm>
          <a:prstGeom prst="rect">
            <a:avLst/>
          </a:prstGeom>
          <a:noFill/>
        </p:spPr>
        <p:txBody>
          <a:bodyPr wrap="square" rtlCol="0">
            <a:spAutoFit/>
          </a:bodyPr>
          <a:lstStyle/>
          <a:p>
            <a:pPr algn="ctr"/>
            <a:r>
              <a:rPr lang="de-AT" sz="2000" b="1" dirty="0" smtClean="0"/>
              <a:t>Ökonomische Ziele werden zwar rechts- und </a:t>
            </a:r>
            <a:r>
              <a:rPr lang="de-AT" sz="2000" b="1" dirty="0" smtClean="0"/>
              <a:t>wettbewerbs</a:t>
            </a:r>
            <a:r>
              <a:rPr lang="de-AT" sz="2000" b="1" dirty="0" smtClean="0"/>
              <a:t>- </a:t>
            </a:r>
          </a:p>
          <a:p>
            <a:pPr algn="ctr"/>
            <a:r>
              <a:rPr lang="de-AT" sz="2000" b="1" dirty="0" smtClean="0"/>
              <a:t>konform verfolgt, jedoch „unethisch“.</a:t>
            </a:r>
          </a:p>
          <a:p>
            <a:pPr algn="ctr"/>
            <a:r>
              <a:rPr lang="de-AT" sz="1600" b="1" dirty="0" smtClean="0"/>
              <a:t>Bsp. Waffenproduktion</a:t>
            </a:r>
            <a:endParaRPr lang="de-AT" sz="16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Graphik.JPG"/>
          <p:cNvPicPr>
            <a:picLocks noGrp="1" noChangeAspect="1"/>
          </p:cNvPicPr>
          <p:nvPr>
            <p:ph idx="1"/>
          </p:nvPr>
        </p:nvPicPr>
        <p:blipFill>
          <a:blip r:embed="rId2" cstate="print"/>
          <a:stretch>
            <a:fillRect/>
          </a:stretch>
        </p:blipFill>
        <p:spPr>
          <a:xfrm>
            <a:off x="230690" y="357165"/>
            <a:ext cx="8682620" cy="6236631"/>
          </a:xfrm>
        </p:spPr>
      </p:pic>
      <p:sp>
        <p:nvSpPr>
          <p:cNvPr id="3" name="Ellipse 2"/>
          <p:cNvSpPr/>
          <p:nvPr/>
        </p:nvSpPr>
        <p:spPr>
          <a:xfrm>
            <a:off x="5000628" y="1285860"/>
            <a:ext cx="1857388" cy="121444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cxnSp>
        <p:nvCxnSpPr>
          <p:cNvPr id="6" name="Gerade Verbindung mit Pfeil 5"/>
          <p:cNvCxnSpPr/>
          <p:nvPr/>
        </p:nvCxnSpPr>
        <p:spPr>
          <a:xfrm flipV="1">
            <a:off x="6786578" y="1357298"/>
            <a:ext cx="500066" cy="285752"/>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7143768" y="642918"/>
            <a:ext cx="2000232" cy="1631216"/>
          </a:xfrm>
          <a:prstGeom prst="rect">
            <a:avLst/>
          </a:prstGeom>
          <a:noFill/>
          <a:ln>
            <a:noFill/>
          </a:ln>
        </p:spPr>
        <p:txBody>
          <a:bodyPr wrap="square" rtlCol="0">
            <a:spAutoFit/>
          </a:bodyPr>
          <a:lstStyle/>
          <a:p>
            <a:pPr algn="ctr"/>
            <a:r>
              <a:rPr lang="de-AT" sz="2000" b="1" dirty="0" smtClean="0"/>
              <a:t>Unternehmen erzielt Gewinne durch Geschäfte mit Ethik. </a:t>
            </a:r>
          </a:p>
          <a:p>
            <a:pPr algn="ctr"/>
            <a:r>
              <a:rPr lang="de-AT" sz="2000" b="1" dirty="0" smtClean="0"/>
              <a:t>Bsp. Fair Trade</a:t>
            </a:r>
            <a:endParaRPr lang="de-AT" sz="2000" b="1" dirty="0"/>
          </a:p>
        </p:txBody>
      </p:sp>
      <p:sp>
        <p:nvSpPr>
          <p:cNvPr id="8" name="Ellipse 7"/>
          <p:cNvSpPr/>
          <p:nvPr/>
        </p:nvSpPr>
        <p:spPr>
          <a:xfrm>
            <a:off x="5000628" y="3714752"/>
            <a:ext cx="1714512" cy="107157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cxnSp>
        <p:nvCxnSpPr>
          <p:cNvPr id="10" name="Gerade Verbindung mit Pfeil 9"/>
          <p:cNvCxnSpPr/>
          <p:nvPr/>
        </p:nvCxnSpPr>
        <p:spPr>
          <a:xfrm>
            <a:off x="6643702" y="4429132"/>
            <a:ext cx="571504" cy="214314"/>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7072330" y="3995678"/>
            <a:ext cx="2071670" cy="2800767"/>
          </a:xfrm>
          <a:prstGeom prst="rect">
            <a:avLst/>
          </a:prstGeom>
          <a:noFill/>
        </p:spPr>
        <p:txBody>
          <a:bodyPr wrap="square" rtlCol="0">
            <a:spAutoFit/>
          </a:bodyPr>
          <a:lstStyle/>
          <a:p>
            <a:pPr algn="ctr"/>
            <a:r>
              <a:rPr lang="de-AT" sz="2000" b="1" dirty="0" smtClean="0"/>
              <a:t>Ökonomische Ziele werden zwar rechts- und </a:t>
            </a:r>
            <a:r>
              <a:rPr lang="de-AT" sz="2000" b="1" dirty="0" smtClean="0"/>
              <a:t>wettbewerbs</a:t>
            </a:r>
            <a:r>
              <a:rPr lang="de-AT" sz="2000" b="1" dirty="0" smtClean="0"/>
              <a:t>- </a:t>
            </a:r>
          </a:p>
          <a:p>
            <a:pPr algn="ctr"/>
            <a:r>
              <a:rPr lang="de-AT" sz="2000" b="1" dirty="0" smtClean="0"/>
              <a:t>konform verfolgt, jedoch „unethisch“.</a:t>
            </a:r>
          </a:p>
          <a:p>
            <a:pPr algn="ctr"/>
            <a:r>
              <a:rPr lang="de-AT" b="1" dirty="0" smtClean="0"/>
              <a:t>Bsp. Waffenproduktion</a:t>
            </a:r>
            <a:endParaRPr lang="de-AT" b="1" dirty="0"/>
          </a:p>
        </p:txBody>
      </p:sp>
      <p:sp>
        <p:nvSpPr>
          <p:cNvPr id="9" name="Ellipse 8"/>
          <p:cNvSpPr/>
          <p:nvPr/>
        </p:nvSpPr>
        <p:spPr>
          <a:xfrm>
            <a:off x="2357422" y="1285860"/>
            <a:ext cx="1928826" cy="121444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cxnSp>
        <p:nvCxnSpPr>
          <p:cNvPr id="13" name="Gerade Verbindung mit Pfeil 12"/>
          <p:cNvCxnSpPr>
            <a:stCxn id="9" idx="1"/>
          </p:cNvCxnSpPr>
          <p:nvPr/>
        </p:nvCxnSpPr>
        <p:spPr>
          <a:xfrm rot="16200000" flipV="1">
            <a:off x="2016823" y="840642"/>
            <a:ext cx="392165" cy="853974"/>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357158" y="571480"/>
            <a:ext cx="1500198" cy="1877437"/>
          </a:xfrm>
          <a:prstGeom prst="rect">
            <a:avLst/>
          </a:prstGeom>
          <a:noFill/>
        </p:spPr>
        <p:txBody>
          <a:bodyPr wrap="square" rtlCol="0">
            <a:spAutoFit/>
          </a:bodyPr>
          <a:lstStyle/>
          <a:p>
            <a:pPr algn="ctr"/>
            <a:r>
              <a:rPr lang="de-AT" sz="2000" b="1" dirty="0" smtClean="0"/>
              <a:t>Ethische Handlungen sind nicht rentabel.</a:t>
            </a:r>
          </a:p>
          <a:p>
            <a:pPr algn="ctr"/>
            <a:r>
              <a:rPr lang="de-AT" b="1" dirty="0" smtClean="0"/>
              <a:t>Bsp. Elektro-Autos</a:t>
            </a:r>
            <a:endParaRPr lang="de-AT"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Graphik.JPG"/>
          <p:cNvPicPr>
            <a:picLocks noGrp="1" noChangeAspect="1"/>
          </p:cNvPicPr>
          <p:nvPr>
            <p:ph idx="1"/>
          </p:nvPr>
        </p:nvPicPr>
        <p:blipFill>
          <a:blip r:embed="rId2" cstate="print"/>
          <a:stretch>
            <a:fillRect/>
          </a:stretch>
        </p:blipFill>
        <p:spPr>
          <a:xfrm>
            <a:off x="230690" y="357165"/>
            <a:ext cx="8682620" cy="6236631"/>
          </a:xfrm>
        </p:spPr>
      </p:pic>
      <p:sp>
        <p:nvSpPr>
          <p:cNvPr id="3" name="Ellipse 2"/>
          <p:cNvSpPr/>
          <p:nvPr/>
        </p:nvSpPr>
        <p:spPr>
          <a:xfrm>
            <a:off x="5000628" y="1285860"/>
            <a:ext cx="1857388" cy="121444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cxnSp>
        <p:nvCxnSpPr>
          <p:cNvPr id="6" name="Gerade Verbindung mit Pfeil 5"/>
          <p:cNvCxnSpPr/>
          <p:nvPr/>
        </p:nvCxnSpPr>
        <p:spPr>
          <a:xfrm flipV="1">
            <a:off x="6786578" y="1357298"/>
            <a:ext cx="500066" cy="285752"/>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7143768" y="642918"/>
            <a:ext cx="2000232" cy="1631216"/>
          </a:xfrm>
          <a:prstGeom prst="rect">
            <a:avLst/>
          </a:prstGeom>
          <a:noFill/>
          <a:ln>
            <a:noFill/>
          </a:ln>
        </p:spPr>
        <p:txBody>
          <a:bodyPr wrap="square" rtlCol="0">
            <a:spAutoFit/>
          </a:bodyPr>
          <a:lstStyle/>
          <a:p>
            <a:pPr algn="ctr"/>
            <a:r>
              <a:rPr lang="de-AT" sz="2000" b="1" dirty="0" smtClean="0"/>
              <a:t>Unternehmen erzielt Gewinne durch Geschäfte mit Ethik. </a:t>
            </a:r>
          </a:p>
          <a:p>
            <a:pPr algn="ctr"/>
            <a:r>
              <a:rPr lang="de-AT" sz="2000" b="1" dirty="0" smtClean="0"/>
              <a:t>Bsp. Fair Trade</a:t>
            </a:r>
            <a:endParaRPr lang="de-AT" sz="2000" b="1" dirty="0"/>
          </a:p>
        </p:txBody>
      </p:sp>
      <p:sp>
        <p:nvSpPr>
          <p:cNvPr id="8" name="Ellipse 7"/>
          <p:cNvSpPr/>
          <p:nvPr/>
        </p:nvSpPr>
        <p:spPr>
          <a:xfrm>
            <a:off x="5000628" y="3714752"/>
            <a:ext cx="1714512" cy="107157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cxnSp>
        <p:nvCxnSpPr>
          <p:cNvPr id="10" name="Gerade Verbindung mit Pfeil 9"/>
          <p:cNvCxnSpPr/>
          <p:nvPr/>
        </p:nvCxnSpPr>
        <p:spPr>
          <a:xfrm>
            <a:off x="6643702" y="4429132"/>
            <a:ext cx="571504" cy="214314"/>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7072330" y="3995678"/>
            <a:ext cx="2071670" cy="2800767"/>
          </a:xfrm>
          <a:prstGeom prst="rect">
            <a:avLst/>
          </a:prstGeom>
          <a:noFill/>
        </p:spPr>
        <p:txBody>
          <a:bodyPr wrap="square" rtlCol="0">
            <a:spAutoFit/>
          </a:bodyPr>
          <a:lstStyle/>
          <a:p>
            <a:pPr algn="ctr"/>
            <a:r>
              <a:rPr lang="de-AT" sz="2000" b="1" dirty="0" smtClean="0"/>
              <a:t>Ökonomische Ziele werden zwar rechts- und </a:t>
            </a:r>
            <a:r>
              <a:rPr lang="de-AT" sz="2000" b="1" dirty="0" smtClean="0"/>
              <a:t>wettbewerbs</a:t>
            </a:r>
            <a:r>
              <a:rPr lang="de-AT" sz="2000" b="1" dirty="0" smtClean="0"/>
              <a:t>- </a:t>
            </a:r>
          </a:p>
          <a:p>
            <a:pPr algn="ctr"/>
            <a:r>
              <a:rPr lang="de-AT" sz="2000" b="1" dirty="0" smtClean="0"/>
              <a:t>konform verfolgt, jedoch „unethisch“.</a:t>
            </a:r>
          </a:p>
          <a:p>
            <a:pPr algn="ctr"/>
            <a:r>
              <a:rPr lang="de-AT" b="1" dirty="0" smtClean="0"/>
              <a:t>Bsp. Waffenproduktion</a:t>
            </a:r>
            <a:endParaRPr lang="de-AT" b="1" dirty="0"/>
          </a:p>
        </p:txBody>
      </p:sp>
      <p:sp>
        <p:nvSpPr>
          <p:cNvPr id="9" name="Ellipse 8"/>
          <p:cNvSpPr/>
          <p:nvPr/>
        </p:nvSpPr>
        <p:spPr>
          <a:xfrm>
            <a:off x="2357422" y="1285860"/>
            <a:ext cx="1928826" cy="121444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cxnSp>
        <p:nvCxnSpPr>
          <p:cNvPr id="13" name="Gerade Verbindung mit Pfeil 12"/>
          <p:cNvCxnSpPr>
            <a:stCxn id="9" idx="1"/>
          </p:cNvCxnSpPr>
          <p:nvPr/>
        </p:nvCxnSpPr>
        <p:spPr>
          <a:xfrm rot="16200000" flipV="1">
            <a:off x="2016823" y="840642"/>
            <a:ext cx="392165" cy="853974"/>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357158" y="571480"/>
            <a:ext cx="1500198" cy="1938992"/>
          </a:xfrm>
          <a:prstGeom prst="rect">
            <a:avLst/>
          </a:prstGeom>
          <a:noFill/>
        </p:spPr>
        <p:txBody>
          <a:bodyPr wrap="square" rtlCol="0">
            <a:spAutoFit/>
          </a:bodyPr>
          <a:lstStyle/>
          <a:p>
            <a:pPr algn="ctr"/>
            <a:r>
              <a:rPr lang="de-AT" sz="2000" b="1" dirty="0" smtClean="0"/>
              <a:t>Ethische Handlungen sind nicht rentabel.</a:t>
            </a:r>
          </a:p>
          <a:p>
            <a:pPr algn="ctr"/>
            <a:r>
              <a:rPr lang="de-AT" b="1" dirty="0" smtClean="0"/>
              <a:t>Bsp. </a:t>
            </a:r>
            <a:r>
              <a:rPr lang="de-AT" b="1" dirty="0" smtClean="0"/>
              <a:t>Elektro-Autos</a:t>
            </a:r>
            <a:endParaRPr lang="de-AT" b="1" dirty="0"/>
          </a:p>
        </p:txBody>
      </p:sp>
      <p:sp>
        <p:nvSpPr>
          <p:cNvPr id="15" name="Ellipse 14"/>
          <p:cNvSpPr/>
          <p:nvPr/>
        </p:nvSpPr>
        <p:spPr>
          <a:xfrm>
            <a:off x="2428860" y="3571876"/>
            <a:ext cx="1928826" cy="1285884"/>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cxnSp>
        <p:nvCxnSpPr>
          <p:cNvPr id="17" name="Gerade Verbindung mit Pfeil 16"/>
          <p:cNvCxnSpPr>
            <a:stCxn id="15" idx="2"/>
          </p:cNvCxnSpPr>
          <p:nvPr/>
        </p:nvCxnSpPr>
        <p:spPr>
          <a:xfrm rot="10800000" flipV="1">
            <a:off x="1857356" y="4214818"/>
            <a:ext cx="571504" cy="71438"/>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0" y="4071942"/>
            <a:ext cx="1928794" cy="707886"/>
          </a:xfrm>
          <a:prstGeom prst="rect">
            <a:avLst/>
          </a:prstGeom>
          <a:noFill/>
        </p:spPr>
        <p:txBody>
          <a:bodyPr wrap="square" rtlCol="0">
            <a:spAutoFit/>
          </a:bodyPr>
          <a:lstStyle/>
          <a:p>
            <a:pPr algn="ctr"/>
            <a:r>
              <a:rPr lang="de-AT" sz="2000" b="1" dirty="0" smtClean="0"/>
              <a:t>„theoretisches“ Konstrukt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229600" cy="1143000"/>
          </a:xfrm>
        </p:spPr>
        <p:txBody>
          <a:bodyPr/>
          <a:lstStyle/>
          <a:p>
            <a:pPr algn="l"/>
            <a:r>
              <a:rPr lang="de-AT" b="1" dirty="0" smtClean="0"/>
              <a:t>Fallbeispiel Ford Pinto</a:t>
            </a:r>
            <a:endParaRPr lang="de-AT" b="1" dirty="0"/>
          </a:p>
        </p:txBody>
      </p:sp>
      <p:sp>
        <p:nvSpPr>
          <p:cNvPr id="3" name="Inhaltsplatzhalter 2"/>
          <p:cNvSpPr>
            <a:spLocks noGrp="1"/>
          </p:cNvSpPr>
          <p:nvPr>
            <p:ph idx="1"/>
          </p:nvPr>
        </p:nvSpPr>
        <p:spPr>
          <a:xfrm>
            <a:off x="467544" y="1412776"/>
            <a:ext cx="8229600" cy="4781128"/>
          </a:xfrm>
        </p:spPr>
        <p:txBody>
          <a:bodyPr>
            <a:normAutofit/>
          </a:bodyPr>
          <a:lstStyle/>
          <a:p>
            <a:pPr marL="539750" indent="-539750">
              <a:buFont typeface="Wingdings" pitchFamily="2" charset="2"/>
              <a:buChar char="Ø"/>
            </a:pPr>
            <a:r>
              <a:rPr lang="de-AT" dirty="0" smtClean="0"/>
              <a:t>Lösen Sie mit Ihrem/r </a:t>
            </a:r>
            <a:r>
              <a:rPr lang="de-AT" dirty="0" smtClean="0"/>
              <a:t>SitznachbarIn</a:t>
            </a:r>
            <a:r>
              <a:rPr lang="de-AT" dirty="0" smtClean="0"/>
              <a:t> das Arbeitsblatt zum Fallbeispiel </a:t>
            </a:r>
            <a:r>
              <a:rPr lang="de-AT" b="1" dirty="0" smtClean="0"/>
              <a:t>Ford Pinto</a:t>
            </a:r>
          </a:p>
          <a:p>
            <a:pPr marL="539750" indent="-539750">
              <a:buFont typeface="Wingdings" pitchFamily="2" charset="2"/>
              <a:buChar char="Ø"/>
            </a:pPr>
            <a:r>
              <a:rPr lang="de-AT" dirty="0" smtClean="0"/>
              <a:t>Arbeitszeit: 15 Minuten</a:t>
            </a:r>
          </a:p>
          <a:p>
            <a:pPr marL="539750" indent="-539750">
              <a:buNone/>
            </a:pPr>
            <a:endParaRPr lang="de-AT" dirty="0" smtClean="0"/>
          </a:p>
          <a:p>
            <a:pPr marL="539750" indent="-539750">
              <a:buNone/>
            </a:pPr>
            <a:endParaRPr lang="de-AT" dirty="0" smtClean="0"/>
          </a:p>
          <a:p>
            <a:pPr>
              <a:buNone/>
            </a:pPr>
            <a:endParaRPr lang="de-AT" dirty="0" smtClean="0"/>
          </a:p>
          <a:p>
            <a:pPr>
              <a:buNone/>
            </a:pPr>
            <a:endParaRPr lang="de-AT" dirty="0"/>
          </a:p>
        </p:txBody>
      </p:sp>
      <p:sp>
        <p:nvSpPr>
          <p:cNvPr id="4" name="Foliennummernplatzhalter 3"/>
          <p:cNvSpPr>
            <a:spLocks noGrp="1"/>
          </p:cNvSpPr>
          <p:nvPr>
            <p:ph type="sldNum" sz="quarter" idx="12"/>
          </p:nvPr>
        </p:nvSpPr>
        <p:spPr/>
        <p:txBody>
          <a:bodyPr/>
          <a:lstStyle/>
          <a:p>
            <a:fld id="{D4F8DED2-BE3F-4C30-9833-681E8456912D}" type="slidenum">
              <a:rPr lang="de-AT" smtClean="0"/>
              <a:pPr/>
              <a:t>19</a:t>
            </a:fld>
            <a:endParaRPr lang="de-AT" dirty="0"/>
          </a:p>
        </p:txBody>
      </p:sp>
      <p:pic>
        <p:nvPicPr>
          <p:cNvPr id="5" name="Grafik 4" descr="Ford_logo1.jpg"/>
          <p:cNvPicPr>
            <a:picLocks noChangeAspect="1"/>
          </p:cNvPicPr>
          <p:nvPr/>
        </p:nvPicPr>
        <p:blipFill>
          <a:blip r:embed="rId2" cstate="print"/>
          <a:stretch>
            <a:fillRect/>
          </a:stretch>
        </p:blipFill>
        <p:spPr>
          <a:xfrm>
            <a:off x="6124575" y="0"/>
            <a:ext cx="3019425" cy="1514475"/>
          </a:xfrm>
          <a:prstGeom prst="rect">
            <a:avLst/>
          </a:prstGeom>
        </p:spPr>
      </p:pic>
      <p:pic>
        <p:nvPicPr>
          <p:cNvPr id="6" name="Grafik 5" descr="Ford_Pinto1.jpg"/>
          <p:cNvPicPr>
            <a:picLocks noChangeAspect="1"/>
          </p:cNvPicPr>
          <p:nvPr/>
        </p:nvPicPr>
        <p:blipFill>
          <a:blip r:embed="rId3" cstate="print"/>
          <a:stretch>
            <a:fillRect/>
          </a:stretch>
        </p:blipFill>
        <p:spPr>
          <a:xfrm>
            <a:off x="2555776" y="3212976"/>
            <a:ext cx="4392488" cy="329012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D4F8DED2-BE3F-4C30-9833-681E8456912D}" type="slidenum">
              <a:rPr lang="de-AT" smtClean="0"/>
              <a:pPr/>
              <a:t>2</a:t>
            </a:fld>
            <a:endParaRPr lang="de-AT" dirty="0"/>
          </a:p>
        </p:txBody>
      </p:sp>
      <p:pic>
        <p:nvPicPr>
          <p:cNvPr id="1026" name="Picture 2"/>
          <p:cNvPicPr>
            <a:picLocks noChangeAspect="1" noChangeArrowheads="1"/>
          </p:cNvPicPr>
          <p:nvPr/>
        </p:nvPicPr>
        <p:blipFill>
          <a:blip r:embed="rId2" cstate="print"/>
          <a:srcRect/>
          <a:stretch>
            <a:fillRect/>
          </a:stretch>
        </p:blipFill>
        <p:spPr bwMode="auto">
          <a:xfrm>
            <a:off x="323528" y="2924944"/>
            <a:ext cx="7704856" cy="996052"/>
          </a:xfrm>
          <a:prstGeom prst="rect">
            <a:avLst/>
          </a:prstGeom>
          <a:noFill/>
          <a:ln w="9525">
            <a:solidFill>
              <a:schemeClr val="accent1"/>
            </a:solid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347864" y="5301208"/>
            <a:ext cx="2592288" cy="1345521"/>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11560" y="5301208"/>
            <a:ext cx="2781300" cy="117157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539552" y="4869160"/>
            <a:ext cx="3952875" cy="533400"/>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539552" y="4221088"/>
            <a:ext cx="2162175" cy="609600"/>
          </a:xfrm>
          <a:prstGeom prst="rect">
            <a:avLst/>
          </a:prstGeom>
          <a:noFill/>
          <a:ln w="9525">
            <a:noFill/>
            <a:miter lim="800000"/>
            <a:headEnd/>
            <a:tailEnd/>
          </a:ln>
        </p:spPr>
      </p:pic>
      <p:sp>
        <p:nvSpPr>
          <p:cNvPr id="11" name="Rechteck 10"/>
          <p:cNvSpPr/>
          <p:nvPr/>
        </p:nvSpPr>
        <p:spPr>
          <a:xfrm>
            <a:off x="395536" y="4149080"/>
            <a:ext cx="5328592" cy="23762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pic>
        <p:nvPicPr>
          <p:cNvPr id="1031" name="Picture 7"/>
          <p:cNvPicPr>
            <a:picLocks noChangeAspect="1" noChangeArrowheads="1"/>
          </p:cNvPicPr>
          <p:nvPr/>
        </p:nvPicPr>
        <p:blipFill>
          <a:blip r:embed="rId7" cstate="print"/>
          <a:srcRect/>
          <a:stretch>
            <a:fillRect/>
          </a:stretch>
        </p:blipFill>
        <p:spPr bwMode="auto">
          <a:xfrm>
            <a:off x="467544" y="1340768"/>
            <a:ext cx="5355440" cy="1255390"/>
          </a:xfrm>
          <a:prstGeom prst="rect">
            <a:avLst/>
          </a:prstGeom>
          <a:noFill/>
          <a:ln w="9525">
            <a:noFill/>
            <a:miter lim="800000"/>
            <a:headEnd/>
            <a:tailEnd/>
          </a:ln>
        </p:spPr>
      </p:pic>
      <p:pic>
        <p:nvPicPr>
          <p:cNvPr id="1032" name="Picture 8"/>
          <p:cNvPicPr>
            <a:picLocks noChangeAspect="1" noChangeArrowheads="1"/>
          </p:cNvPicPr>
          <p:nvPr/>
        </p:nvPicPr>
        <p:blipFill>
          <a:blip r:embed="rId8" cstate="print"/>
          <a:srcRect/>
          <a:stretch>
            <a:fillRect/>
          </a:stretch>
        </p:blipFill>
        <p:spPr bwMode="auto">
          <a:xfrm>
            <a:off x="467544" y="548680"/>
            <a:ext cx="2324100" cy="781050"/>
          </a:xfrm>
          <a:prstGeom prst="rect">
            <a:avLst/>
          </a:prstGeom>
          <a:noFill/>
          <a:ln w="9525">
            <a:noFill/>
            <a:miter lim="800000"/>
            <a:headEnd/>
            <a:tailEnd/>
          </a:ln>
        </p:spPr>
      </p:pic>
      <p:sp>
        <p:nvSpPr>
          <p:cNvPr id="14" name="Rechteck 13"/>
          <p:cNvSpPr/>
          <p:nvPr/>
        </p:nvSpPr>
        <p:spPr>
          <a:xfrm>
            <a:off x="323528" y="476672"/>
            <a:ext cx="5688632" cy="223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pic>
        <p:nvPicPr>
          <p:cNvPr id="1033" name="Picture 9"/>
          <p:cNvPicPr>
            <a:picLocks noChangeAspect="1" noChangeArrowheads="1"/>
          </p:cNvPicPr>
          <p:nvPr/>
        </p:nvPicPr>
        <p:blipFill>
          <a:blip r:embed="rId9" cstate="print"/>
          <a:srcRect/>
          <a:stretch>
            <a:fillRect/>
          </a:stretch>
        </p:blipFill>
        <p:spPr bwMode="auto">
          <a:xfrm>
            <a:off x="5940152" y="2924944"/>
            <a:ext cx="2076450" cy="438150"/>
          </a:xfrm>
          <a:prstGeom prst="rect">
            <a:avLst/>
          </a:prstGeom>
          <a:noFill/>
          <a:ln w="9525">
            <a:noFill/>
            <a:miter lim="800000"/>
            <a:headEnd/>
            <a:tailEnd/>
          </a:ln>
        </p:spPr>
      </p:pic>
      <p:pic>
        <p:nvPicPr>
          <p:cNvPr id="1034" name="Picture 10"/>
          <p:cNvPicPr>
            <a:picLocks noChangeAspect="1" noChangeArrowheads="1"/>
          </p:cNvPicPr>
          <p:nvPr/>
        </p:nvPicPr>
        <p:blipFill>
          <a:blip r:embed="rId10" cstate="print"/>
          <a:srcRect/>
          <a:stretch>
            <a:fillRect/>
          </a:stretch>
        </p:blipFill>
        <p:spPr bwMode="auto">
          <a:xfrm>
            <a:off x="6714079" y="4725144"/>
            <a:ext cx="2429921" cy="2420888"/>
          </a:xfrm>
          <a:prstGeom prst="rect">
            <a:avLst/>
          </a:prstGeom>
          <a:noFill/>
          <a:ln w="9525">
            <a:noFill/>
            <a:miter lim="800000"/>
            <a:headEnd/>
            <a:tailEnd/>
          </a:ln>
        </p:spPr>
      </p:pic>
      <p:pic>
        <p:nvPicPr>
          <p:cNvPr id="1035" name="Picture 11"/>
          <p:cNvPicPr>
            <a:picLocks noChangeAspect="1" noChangeArrowheads="1"/>
          </p:cNvPicPr>
          <p:nvPr/>
        </p:nvPicPr>
        <p:blipFill>
          <a:blip r:embed="rId11" cstate="print"/>
          <a:srcRect/>
          <a:stretch>
            <a:fillRect/>
          </a:stretch>
        </p:blipFill>
        <p:spPr bwMode="auto">
          <a:xfrm>
            <a:off x="6732240" y="4077072"/>
            <a:ext cx="2160240" cy="654966"/>
          </a:xfrm>
          <a:prstGeom prst="rect">
            <a:avLst/>
          </a:prstGeom>
          <a:noFill/>
          <a:ln w="9525">
            <a:noFill/>
            <a:miter lim="800000"/>
            <a:headEnd/>
            <a:tailEnd/>
          </a:ln>
        </p:spPr>
      </p:pic>
      <p:pic>
        <p:nvPicPr>
          <p:cNvPr id="1036" name="Picture 12"/>
          <p:cNvPicPr>
            <a:picLocks noChangeAspect="1" noChangeArrowheads="1"/>
          </p:cNvPicPr>
          <p:nvPr/>
        </p:nvPicPr>
        <p:blipFill>
          <a:blip r:embed="rId12" cstate="print"/>
          <a:srcRect/>
          <a:stretch>
            <a:fillRect/>
          </a:stretch>
        </p:blipFill>
        <p:spPr bwMode="auto">
          <a:xfrm>
            <a:off x="6228184" y="980728"/>
            <a:ext cx="1901011" cy="432048"/>
          </a:xfrm>
          <a:prstGeom prst="rect">
            <a:avLst/>
          </a:prstGeom>
          <a:noFill/>
          <a:ln w="9525">
            <a:noFill/>
            <a:miter lim="800000"/>
            <a:headEnd/>
            <a:tailEnd/>
          </a:ln>
        </p:spPr>
      </p:pic>
      <p:pic>
        <p:nvPicPr>
          <p:cNvPr id="1037" name="Picture 13"/>
          <p:cNvPicPr>
            <a:picLocks noChangeAspect="1" noChangeArrowheads="1"/>
          </p:cNvPicPr>
          <p:nvPr/>
        </p:nvPicPr>
        <p:blipFill>
          <a:blip r:embed="rId13" cstate="print"/>
          <a:srcRect/>
          <a:stretch>
            <a:fillRect/>
          </a:stretch>
        </p:blipFill>
        <p:spPr bwMode="auto">
          <a:xfrm>
            <a:off x="6156176" y="260648"/>
            <a:ext cx="1914525" cy="723900"/>
          </a:xfrm>
          <a:prstGeom prst="rect">
            <a:avLst/>
          </a:prstGeom>
          <a:noFill/>
          <a:ln w="9525">
            <a:noFill/>
            <a:miter lim="800000"/>
            <a:headEnd/>
            <a:tailEnd/>
          </a:ln>
        </p:spPr>
      </p:pic>
      <p:pic>
        <p:nvPicPr>
          <p:cNvPr id="1038" name="Picture 14"/>
          <p:cNvPicPr>
            <a:picLocks noChangeAspect="1" noChangeArrowheads="1"/>
          </p:cNvPicPr>
          <p:nvPr/>
        </p:nvPicPr>
        <p:blipFill>
          <a:blip r:embed="rId14" cstate="print"/>
          <a:srcRect/>
          <a:stretch>
            <a:fillRect/>
          </a:stretch>
        </p:blipFill>
        <p:spPr bwMode="auto">
          <a:xfrm>
            <a:off x="6156176" y="2204864"/>
            <a:ext cx="2987824" cy="367283"/>
          </a:xfrm>
          <a:prstGeom prst="rect">
            <a:avLst/>
          </a:prstGeom>
          <a:noFill/>
          <a:ln w="9525">
            <a:noFill/>
            <a:miter lim="800000"/>
            <a:headEnd/>
            <a:tailEnd/>
          </a:ln>
        </p:spPr>
      </p:pic>
      <p:pic>
        <p:nvPicPr>
          <p:cNvPr id="1039" name="Picture 15"/>
          <p:cNvPicPr>
            <a:picLocks noChangeAspect="1" noChangeArrowheads="1"/>
          </p:cNvPicPr>
          <p:nvPr/>
        </p:nvPicPr>
        <p:blipFill>
          <a:blip r:embed="rId15" cstate="print"/>
          <a:srcRect/>
          <a:stretch>
            <a:fillRect/>
          </a:stretch>
        </p:blipFill>
        <p:spPr bwMode="auto">
          <a:xfrm>
            <a:off x="6156176" y="1484784"/>
            <a:ext cx="1771650" cy="733425"/>
          </a:xfrm>
          <a:prstGeom prst="rect">
            <a:avLst/>
          </a:prstGeom>
          <a:noFill/>
          <a:ln w="9525">
            <a:noFill/>
            <a:miter lim="800000"/>
            <a:headEnd/>
            <a:tailEnd/>
          </a:ln>
        </p:spPr>
      </p:pic>
      <p:sp>
        <p:nvSpPr>
          <p:cNvPr id="22" name="Rechteck 21"/>
          <p:cNvSpPr/>
          <p:nvPr/>
        </p:nvSpPr>
        <p:spPr>
          <a:xfrm>
            <a:off x="6156176" y="260648"/>
            <a:ext cx="2016224"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3" name="Rechteck 22"/>
          <p:cNvSpPr/>
          <p:nvPr/>
        </p:nvSpPr>
        <p:spPr>
          <a:xfrm>
            <a:off x="6156176" y="1556792"/>
            <a:ext cx="2987824"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4" name="Rechteck 23"/>
          <p:cNvSpPr/>
          <p:nvPr/>
        </p:nvSpPr>
        <p:spPr>
          <a:xfrm>
            <a:off x="6732240" y="4149080"/>
            <a:ext cx="2411760" cy="27089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260648"/>
            <a:ext cx="8301608" cy="864096"/>
          </a:xfrm>
        </p:spPr>
        <p:txBody>
          <a:bodyPr>
            <a:normAutofit fontScale="90000"/>
          </a:bodyPr>
          <a:lstStyle/>
          <a:p>
            <a:pPr algn="l"/>
            <a:r>
              <a:rPr lang="de-AT" sz="3600" b="1" dirty="0" smtClean="0"/>
              <a:t/>
            </a:r>
            <a:br>
              <a:rPr lang="de-AT" sz="3600" b="1" dirty="0" smtClean="0"/>
            </a:br>
            <a:r>
              <a:rPr lang="de-AT" sz="3100" b="1" dirty="0" smtClean="0"/>
              <a:t>Welche </a:t>
            </a:r>
            <a:r>
              <a:rPr lang="de-AT" sz="3100" b="1" dirty="0" smtClean="0"/>
              <a:t>Grundarten </a:t>
            </a:r>
            <a:r>
              <a:rPr lang="de-AT" sz="3100" b="1" dirty="0" smtClean="0"/>
              <a:t>der Unternehmensethik gibt es?</a:t>
            </a:r>
            <a:r>
              <a:rPr lang="de-AT" b="1" dirty="0" smtClean="0"/>
              <a:t/>
            </a:r>
            <a:br>
              <a:rPr lang="de-AT" b="1" dirty="0" smtClean="0"/>
            </a:br>
            <a:endParaRPr lang="de-AT" b="1" dirty="0"/>
          </a:p>
        </p:txBody>
      </p:sp>
      <p:sp>
        <p:nvSpPr>
          <p:cNvPr id="4" name="Foliennummernplatzhalter 3"/>
          <p:cNvSpPr>
            <a:spLocks noGrp="1"/>
          </p:cNvSpPr>
          <p:nvPr>
            <p:ph type="sldNum" sz="quarter" idx="12"/>
          </p:nvPr>
        </p:nvSpPr>
        <p:spPr/>
        <p:txBody>
          <a:bodyPr/>
          <a:lstStyle/>
          <a:p>
            <a:fld id="{D4F8DED2-BE3F-4C30-9833-681E8456912D}" type="slidenum">
              <a:rPr lang="de-AT" smtClean="0"/>
              <a:pPr/>
              <a:t>20</a:t>
            </a:fld>
            <a:endParaRPr lang="de-AT" dirty="0"/>
          </a:p>
        </p:txBody>
      </p:sp>
      <p:graphicFrame>
        <p:nvGraphicFramePr>
          <p:cNvPr id="6" name="Diagramm 5"/>
          <p:cNvGraphicFramePr/>
          <p:nvPr/>
        </p:nvGraphicFramePr>
        <p:xfrm>
          <a:off x="0" y="1124744"/>
          <a:ext cx="9144000"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0"/>
            <a:ext cx="8229600" cy="1143000"/>
          </a:xfrm>
        </p:spPr>
        <p:txBody>
          <a:bodyPr>
            <a:normAutofit fontScale="90000"/>
          </a:bodyPr>
          <a:lstStyle/>
          <a:p>
            <a:pPr algn="l"/>
            <a:r>
              <a:rPr lang="de-AT" sz="3600" b="1" dirty="0" smtClean="0"/>
              <a:t/>
            </a:r>
            <a:br>
              <a:rPr lang="de-AT" sz="3600" b="1" dirty="0" smtClean="0"/>
            </a:br>
            <a:r>
              <a:rPr lang="de-AT" sz="3600" b="1" dirty="0" smtClean="0"/>
              <a:t>Bsp. Ford Pinto</a:t>
            </a:r>
            <a:r>
              <a:rPr lang="de-AT" dirty="0" smtClean="0"/>
              <a:t/>
            </a:r>
            <a:br>
              <a:rPr lang="de-AT" dirty="0" smtClean="0"/>
            </a:br>
            <a:endParaRPr lang="de-AT" dirty="0"/>
          </a:p>
        </p:txBody>
      </p:sp>
      <p:sp>
        <p:nvSpPr>
          <p:cNvPr id="4" name="Foliennummernplatzhalter 3"/>
          <p:cNvSpPr>
            <a:spLocks noGrp="1"/>
          </p:cNvSpPr>
          <p:nvPr>
            <p:ph type="sldNum" sz="quarter" idx="12"/>
          </p:nvPr>
        </p:nvSpPr>
        <p:spPr/>
        <p:txBody>
          <a:bodyPr/>
          <a:lstStyle/>
          <a:p>
            <a:fld id="{D4F8DED2-BE3F-4C30-9833-681E8456912D}" type="slidenum">
              <a:rPr lang="de-AT" smtClean="0"/>
              <a:pPr/>
              <a:t>21</a:t>
            </a:fld>
            <a:endParaRPr lang="de-AT" dirty="0"/>
          </a:p>
        </p:txBody>
      </p:sp>
      <p:graphicFrame>
        <p:nvGraphicFramePr>
          <p:cNvPr id="6" name="Diagramm 5"/>
          <p:cNvGraphicFramePr/>
          <p:nvPr/>
        </p:nvGraphicFramePr>
        <p:xfrm>
          <a:off x="0" y="980728"/>
          <a:ext cx="9144000"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fik 4" descr="Ford_logo1.jpg"/>
          <p:cNvPicPr>
            <a:picLocks noChangeAspect="1"/>
          </p:cNvPicPr>
          <p:nvPr/>
        </p:nvPicPr>
        <p:blipFill>
          <a:blip r:embed="rId7" cstate="print"/>
          <a:stretch>
            <a:fillRect/>
          </a:stretch>
        </p:blipFill>
        <p:spPr>
          <a:xfrm>
            <a:off x="5220072" y="0"/>
            <a:ext cx="2242414" cy="1124744"/>
          </a:xfrm>
          <a:prstGeom prst="rect">
            <a:avLst/>
          </a:prstGeom>
        </p:spPr>
      </p:pic>
      <p:pic>
        <p:nvPicPr>
          <p:cNvPr id="7" name="Grafik 6" descr="Ford_Pinto1.jpg"/>
          <p:cNvPicPr>
            <a:picLocks noChangeAspect="1"/>
          </p:cNvPicPr>
          <p:nvPr/>
        </p:nvPicPr>
        <p:blipFill>
          <a:blip r:embed="rId8" cstate="print"/>
          <a:stretch>
            <a:fillRect/>
          </a:stretch>
        </p:blipFill>
        <p:spPr>
          <a:xfrm>
            <a:off x="7443275" y="0"/>
            <a:ext cx="1700725" cy="1273902"/>
          </a:xfrm>
          <a:prstGeom prst="rect">
            <a:avLst/>
          </a:prstGeom>
        </p:spPr>
      </p:pic>
      <p:pic>
        <p:nvPicPr>
          <p:cNvPr id="8" name="Grafik 7" descr="Smile-pro.JPG"/>
          <p:cNvPicPr>
            <a:picLocks noChangeAspect="1"/>
          </p:cNvPicPr>
          <p:nvPr/>
        </p:nvPicPr>
        <p:blipFill>
          <a:blip r:embed="rId9" cstate="print"/>
          <a:stretch>
            <a:fillRect/>
          </a:stretch>
        </p:blipFill>
        <p:spPr>
          <a:xfrm>
            <a:off x="6156176" y="5589240"/>
            <a:ext cx="864096" cy="804795"/>
          </a:xfrm>
          <a:prstGeom prst="rect">
            <a:avLst/>
          </a:prstGeom>
        </p:spPr>
      </p:pic>
      <p:pic>
        <p:nvPicPr>
          <p:cNvPr id="9" name="Grafik 8" descr="Smile-pro.JPG"/>
          <p:cNvPicPr>
            <a:picLocks noChangeAspect="1"/>
          </p:cNvPicPr>
          <p:nvPr/>
        </p:nvPicPr>
        <p:blipFill>
          <a:blip r:embed="rId9" cstate="print"/>
          <a:stretch>
            <a:fillRect/>
          </a:stretch>
        </p:blipFill>
        <p:spPr>
          <a:xfrm>
            <a:off x="2267744" y="5589240"/>
            <a:ext cx="864096" cy="80479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428596" y="4429132"/>
            <a:ext cx="8215370" cy="1143008"/>
          </a:xfrm>
          <a:prstGeom prst="rect">
            <a:avLst/>
          </a:prstGeom>
          <a:solidFill>
            <a:srgbClr val="92D05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7" name="Rechteck 6"/>
          <p:cNvSpPr/>
          <p:nvPr/>
        </p:nvSpPr>
        <p:spPr>
          <a:xfrm>
            <a:off x="428596" y="3143248"/>
            <a:ext cx="8215370" cy="1285884"/>
          </a:xfrm>
          <a:prstGeom prst="rect">
            <a:avLst/>
          </a:prstGeom>
          <a:solidFill>
            <a:schemeClr val="tx2">
              <a:lumMod val="40000"/>
              <a:lumOff val="60000"/>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4" name="Rechteck 3"/>
          <p:cNvSpPr/>
          <p:nvPr/>
        </p:nvSpPr>
        <p:spPr>
          <a:xfrm>
            <a:off x="428596" y="2071678"/>
            <a:ext cx="8215370" cy="1071570"/>
          </a:xfrm>
          <a:prstGeom prst="rect">
            <a:avLst/>
          </a:prstGeom>
          <a:solidFill>
            <a:srgbClr val="FFFF0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 name="Titel 1"/>
          <p:cNvSpPr>
            <a:spLocks noGrp="1"/>
          </p:cNvSpPr>
          <p:nvPr>
            <p:ph type="title"/>
          </p:nvPr>
        </p:nvSpPr>
        <p:spPr>
          <a:xfrm>
            <a:off x="285720" y="357166"/>
            <a:ext cx="8572560" cy="1368412"/>
          </a:xfrm>
        </p:spPr>
        <p:txBody>
          <a:bodyPr>
            <a:normAutofit fontScale="90000"/>
          </a:bodyPr>
          <a:lstStyle/>
          <a:p>
            <a:pPr algn="l"/>
            <a:r>
              <a:rPr lang="de-AT" b="1" dirty="0" smtClean="0"/>
              <a:t/>
            </a:r>
            <a:br>
              <a:rPr lang="de-AT" b="1" dirty="0" smtClean="0"/>
            </a:br>
            <a:r>
              <a:rPr lang="de-AT" sz="4000" b="1" dirty="0" smtClean="0"/>
              <a:t> Unterschiedliche Ansätze der </a:t>
            </a:r>
            <a:br>
              <a:rPr lang="de-AT" sz="4000" b="1" dirty="0" smtClean="0"/>
            </a:br>
            <a:r>
              <a:rPr lang="de-AT" sz="4000" b="1" dirty="0" smtClean="0"/>
              <a:t> Wirtschafts- und Unternehmensethik</a:t>
            </a:r>
            <a:r>
              <a:rPr lang="de-AT" b="1" dirty="0" smtClean="0"/>
              <a:t/>
            </a:r>
            <a:br>
              <a:rPr lang="de-AT" b="1" dirty="0" smtClean="0"/>
            </a:br>
            <a:endParaRPr lang="de-AT" dirty="0"/>
          </a:p>
        </p:txBody>
      </p:sp>
      <p:sp>
        <p:nvSpPr>
          <p:cNvPr id="3" name="Inhaltsplatzhalter 2"/>
          <p:cNvSpPr>
            <a:spLocks noGrp="1"/>
          </p:cNvSpPr>
          <p:nvPr>
            <p:ph idx="1"/>
          </p:nvPr>
        </p:nvSpPr>
        <p:spPr>
          <a:xfrm>
            <a:off x="428596" y="2143117"/>
            <a:ext cx="8229600" cy="4000528"/>
          </a:xfrm>
        </p:spPr>
        <p:txBody>
          <a:bodyPr>
            <a:normAutofit/>
          </a:bodyPr>
          <a:lstStyle/>
          <a:p>
            <a:pPr marL="0" lvl="1" indent="0">
              <a:spcBef>
                <a:spcPts val="1200"/>
              </a:spcBef>
              <a:spcAft>
                <a:spcPts val="1200"/>
              </a:spcAft>
              <a:buNone/>
            </a:pPr>
            <a:r>
              <a:rPr lang="de-AT" b="1" dirty="0" smtClean="0"/>
              <a:t>Ökonomische Wirtschafts- und Unternehmensethik von </a:t>
            </a:r>
            <a:r>
              <a:rPr lang="de-AT" b="1" i="1" dirty="0" smtClean="0"/>
              <a:t>Karl Homann et al.</a:t>
            </a:r>
            <a:endParaRPr lang="de-AT" i="1" dirty="0" smtClean="0"/>
          </a:p>
          <a:p>
            <a:pPr marL="0" lvl="1" indent="0">
              <a:spcBef>
                <a:spcPts val="1200"/>
              </a:spcBef>
              <a:spcAft>
                <a:spcPts val="1200"/>
              </a:spcAft>
              <a:buNone/>
            </a:pPr>
            <a:r>
              <a:rPr lang="de-AT" b="1" dirty="0" smtClean="0"/>
              <a:t>Korrektive Wirtschafts- </a:t>
            </a:r>
            <a:r>
              <a:rPr lang="de-AT" b="1" dirty="0"/>
              <a:t>und </a:t>
            </a:r>
            <a:r>
              <a:rPr lang="de-AT" b="1" dirty="0" smtClean="0"/>
              <a:t>Unternehmensethik von </a:t>
            </a:r>
            <a:r>
              <a:rPr lang="de-AT" b="1" i="1" dirty="0" smtClean="0"/>
              <a:t>Horst </a:t>
            </a:r>
            <a:r>
              <a:rPr lang="de-AT" b="1" i="1" dirty="0"/>
              <a:t>Steinmann</a:t>
            </a:r>
            <a:endParaRPr lang="de-AT" i="1" dirty="0"/>
          </a:p>
          <a:p>
            <a:pPr marL="0" lvl="1" indent="0">
              <a:spcBef>
                <a:spcPts val="1200"/>
              </a:spcBef>
              <a:spcAft>
                <a:spcPts val="1200"/>
              </a:spcAft>
              <a:buNone/>
            </a:pPr>
            <a:r>
              <a:rPr lang="de-AT" b="1" dirty="0" smtClean="0"/>
              <a:t>Integrative </a:t>
            </a:r>
            <a:r>
              <a:rPr lang="de-AT" b="1" dirty="0"/>
              <a:t>Wirtschafts- und Unternehmensethik </a:t>
            </a:r>
            <a:r>
              <a:rPr lang="de-AT" b="1" dirty="0" smtClean="0"/>
              <a:t>von </a:t>
            </a:r>
            <a:r>
              <a:rPr lang="de-AT" b="1" i="1" dirty="0" smtClean="0"/>
              <a:t>Peter </a:t>
            </a:r>
            <a:r>
              <a:rPr lang="de-AT" b="1" i="1" dirty="0"/>
              <a:t>Ulrich</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260648"/>
            <a:ext cx="8215370" cy="1000132"/>
          </a:xfrm>
          <a:solidFill>
            <a:srgbClr val="FFFF00"/>
          </a:solidFill>
          <a:ln>
            <a:solidFill>
              <a:schemeClr val="tx1"/>
            </a:solidFill>
          </a:ln>
        </p:spPr>
        <p:txBody>
          <a:bodyPr>
            <a:noAutofit/>
          </a:bodyPr>
          <a:lstStyle/>
          <a:p>
            <a:pPr lvl="1" algn="l" rtl="0">
              <a:spcBef>
                <a:spcPct val="0"/>
              </a:spcBef>
            </a:pPr>
            <a:r>
              <a:rPr lang="de-AT" sz="2800" b="1" dirty="0" smtClean="0"/>
              <a:t/>
            </a:r>
            <a:br>
              <a:rPr lang="de-AT" sz="2800" b="1" dirty="0" smtClean="0"/>
            </a:br>
            <a:r>
              <a:rPr lang="de-AT" sz="2900" b="1" dirty="0" smtClean="0"/>
              <a:t>Ökonomische Wirtschafts- und</a:t>
            </a:r>
            <a:br>
              <a:rPr lang="de-AT" sz="2900" b="1" dirty="0" smtClean="0"/>
            </a:br>
            <a:r>
              <a:rPr lang="de-AT" sz="2900" b="1" dirty="0" smtClean="0"/>
              <a:t>Unternehmensethik </a:t>
            </a:r>
            <a:r>
              <a:rPr lang="de-AT" sz="2900" b="1" i="1" dirty="0" smtClean="0"/>
              <a:t>von</a:t>
            </a:r>
            <a:r>
              <a:rPr lang="de-AT" sz="2900" b="1" dirty="0" smtClean="0"/>
              <a:t> </a:t>
            </a:r>
            <a:r>
              <a:rPr lang="de-AT" sz="2900" b="1" i="1" dirty="0"/>
              <a:t>Karl </a:t>
            </a:r>
            <a:r>
              <a:rPr lang="de-AT" sz="2900" b="1" i="1" dirty="0" smtClean="0"/>
              <a:t>Homann et al. </a:t>
            </a:r>
            <a:r>
              <a:rPr lang="de-AT" sz="2800" dirty="0"/>
              <a:t/>
            </a:r>
            <a:br>
              <a:rPr lang="de-AT" sz="2800" dirty="0"/>
            </a:br>
            <a:endParaRPr lang="de-AT" sz="2800" dirty="0"/>
          </a:p>
        </p:txBody>
      </p:sp>
      <p:sp>
        <p:nvSpPr>
          <p:cNvPr id="3" name="Inhaltsplatzhalter 2"/>
          <p:cNvSpPr>
            <a:spLocks noGrp="1"/>
          </p:cNvSpPr>
          <p:nvPr>
            <p:ph idx="1"/>
          </p:nvPr>
        </p:nvSpPr>
        <p:spPr>
          <a:xfrm>
            <a:off x="457200" y="1600200"/>
            <a:ext cx="8329642" cy="5043510"/>
          </a:xfrm>
        </p:spPr>
        <p:txBody>
          <a:bodyPr>
            <a:normAutofit fontScale="92500" lnSpcReduction="20000"/>
          </a:bodyPr>
          <a:lstStyle/>
          <a:p>
            <a:pPr marL="514350" indent="-514350">
              <a:spcBef>
                <a:spcPts val="0"/>
              </a:spcBef>
              <a:spcAft>
                <a:spcPts val="1200"/>
              </a:spcAft>
            </a:pPr>
            <a:r>
              <a:rPr lang="de-AT" dirty="0" smtClean="0"/>
              <a:t>Unternehmen sind auf </a:t>
            </a:r>
            <a:r>
              <a:rPr lang="de-AT" dirty="0"/>
              <a:t>zwei Ebenen tätig </a:t>
            </a:r>
            <a:r>
              <a:rPr lang="de-AT" dirty="0" smtClean="0"/>
              <a:t>: </a:t>
            </a:r>
          </a:p>
          <a:p>
            <a:pPr marL="900113" indent="-360363">
              <a:spcBef>
                <a:spcPts val="0"/>
              </a:spcBef>
              <a:spcAft>
                <a:spcPts val="1200"/>
              </a:spcAft>
              <a:buNone/>
            </a:pPr>
            <a:r>
              <a:rPr lang="de-AT" b="1" dirty="0" smtClean="0"/>
              <a:t>1. Ordnungsebene (gesetzlicher Rahmen) </a:t>
            </a:r>
          </a:p>
          <a:p>
            <a:pPr marL="900113" indent="-360363">
              <a:spcBef>
                <a:spcPts val="0"/>
              </a:spcBef>
              <a:spcAft>
                <a:spcPts val="1200"/>
              </a:spcAft>
              <a:buNone/>
            </a:pPr>
            <a:r>
              <a:rPr lang="de-AT" b="1" dirty="0" smtClean="0"/>
              <a:t>2. Handlungsebene (Handlungen der Unternehmen mit denen sie ihre Ziele verfolgen) </a:t>
            </a:r>
          </a:p>
          <a:p>
            <a:pPr marL="514350" indent="-514350">
              <a:spcBef>
                <a:spcPts val="1200"/>
              </a:spcBef>
              <a:spcAft>
                <a:spcPts val="1200"/>
              </a:spcAft>
            </a:pPr>
            <a:r>
              <a:rPr lang="de-AT" dirty="0" smtClean="0"/>
              <a:t>Rechtliche </a:t>
            </a:r>
            <a:r>
              <a:rPr lang="de-AT" dirty="0"/>
              <a:t>Rahmenbedingungen sind </a:t>
            </a:r>
            <a:r>
              <a:rPr lang="de-AT" dirty="0" smtClean="0"/>
              <a:t>nie </a:t>
            </a:r>
            <a:r>
              <a:rPr lang="de-AT" dirty="0"/>
              <a:t>lückenlos und müssen </a:t>
            </a:r>
            <a:r>
              <a:rPr lang="de-AT" dirty="0" smtClean="0"/>
              <a:t>durch Unternehmensethik </a:t>
            </a:r>
            <a:r>
              <a:rPr lang="de-AT" dirty="0"/>
              <a:t>ergänzt werden. </a:t>
            </a:r>
            <a:endParaRPr lang="de-AT" dirty="0" smtClean="0"/>
          </a:p>
          <a:p>
            <a:pPr marL="514350" indent="-514350">
              <a:spcBef>
                <a:spcPts val="1200"/>
              </a:spcBef>
              <a:spcAft>
                <a:spcPts val="1200"/>
              </a:spcAft>
            </a:pPr>
            <a:r>
              <a:rPr lang="de-AT" dirty="0" smtClean="0"/>
              <a:t>Öffentlichkeit verlangt von </a:t>
            </a:r>
            <a:r>
              <a:rPr lang="de-AT" dirty="0"/>
              <a:t>Unternehmen die Verfolgung von gesellschaftspolitischen und moralischen </a:t>
            </a:r>
            <a:r>
              <a:rPr lang="de-AT" dirty="0" smtClean="0"/>
              <a:t>Zielen. </a:t>
            </a:r>
            <a:endParaRPr lang="de-AT"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4F8DED2-BE3F-4C30-9833-681E8456912D}" type="slidenum">
              <a:rPr lang="de-AT" smtClean="0"/>
              <a:pPr/>
              <a:t>24</a:t>
            </a:fld>
            <a:endParaRPr lang="de-AT" dirty="0"/>
          </a:p>
        </p:txBody>
      </p:sp>
      <p:pic>
        <p:nvPicPr>
          <p:cNvPr id="50177" name="Diagramm 3"/>
          <p:cNvPicPr>
            <a:picLocks noChangeArrowheads="1"/>
          </p:cNvPicPr>
          <p:nvPr/>
        </p:nvPicPr>
        <p:blipFill>
          <a:blip r:embed="rId2" cstate="print"/>
          <a:srcRect/>
          <a:stretch>
            <a:fillRect/>
          </a:stretch>
        </p:blipFill>
        <p:spPr bwMode="auto">
          <a:xfrm>
            <a:off x="251520" y="404664"/>
            <a:ext cx="6552728" cy="5256584"/>
          </a:xfrm>
          <a:prstGeom prst="rect">
            <a:avLst/>
          </a:prstGeom>
          <a:noFill/>
        </p:spPr>
      </p:pic>
      <p:sp>
        <p:nvSpPr>
          <p:cNvPr id="50180" name="Text Box 4"/>
          <p:cNvSpPr txBox="1">
            <a:spLocks noChangeArrowheads="1"/>
          </p:cNvSpPr>
          <p:nvPr/>
        </p:nvSpPr>
        <p:spPr bwMode="auto">
          <a:xfrm>
            <a:off x="971600" y="2492896"/>
            <a:ext cx="4896544" cy="1440160"/>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Regelungslücke : WAS SOLL ICH TUN?</a:t>
            </a:r>
            <a:endParaRPr kumimoji="0" lang="de-DE"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Goldene Regel: „Investiere in die </a:t>
            </a:r>
            <a:r>
              <a:rPr kumimoji="0" lang="de-DE"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gesell-</a:t>
            </a:r>
            <a:r>
              <a:rPr kumimoji="0" lang="de-DE"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schaftliche</a:t>
            </a:r>
            <a:r>
              <a:rPr kumimoji="0" lang="de-DE"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de-DE"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Zusammenarbeit zum </a:t>
            </a:r>
          </a:p>
          <a:p>
            <a:pPr marL="0" marR="0" lvl="0" indent="0" algn="ctr"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gegenseitigen Vorteil!“ </a:t>
            </a:r>
            <a:endParaRPr kumimoji="0" lang="de-DE"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de-DE"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r>
              <a:rPr kumimoji="0" lang="de-DE" sz="7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Suchanek 2007, S. 39)</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0179" name="AutoShape 3"/>
          <p:cNvSpPr>
            <a:spLocks/>
          </p:cNvSpPr>
          <p:nvPr/>
        </p:nvSpPr>
        <p:spPr bwMode="auto">
          <a:xfrm>
            <a:off x="6876256" y="332656"/>
            <a:ext cx="360040" cy="5328592"/>
          </a:xfrm>
          <a:prstGeom prst="rightBrace">
            <a:avLst>
              <a:gd name="adj1" fmla="val 99846"/>
              <a:gd name="adj2" fmla="val 500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AT" dirty="0"/>
          </a:p>
        </p:txBody>
      </p:sp>
      <p:sp>
        <p:nvSpPr>
          <p:cNvPr id="50178" name="Text Box 2"/>
          <p:cNvSpPr txBox="1">
            <a:spLocks noChangeArrowheads="1"/>
          </p:cNvSpPr>
          <p:nvPr/>
        </p:nvSpPr>
        <p:spPr bwMode="auto">
          <a:xfrm>
            <a:off x="7308304" y="404664"/>
            <a:ext cx="1584176" cy="5256584"/>
          </a:xfrm>
          <a:prstGeom prst="rect">
            <a:avLst/>
          </a:prstGeom>
          <a:solidFill>
            <a:srgbClr val="FBD4B4"/>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tab pos="449263" algn="r"/>
              </a:tabLst>
            </a:pPr>
            <a:endParaRPr kumimoji="0" lang="de-AT"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49263" algn="r"/>
              </a:tabLst>
            </a:pPr>
            <a:endParaRPr kumimoji="0" lang="de-AT"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49263" algn="r"/>
              </a:tabLst>
            </a:pPr>
            <a:endParaRPr lang="de-AT" b="1" dirty="0" smtClean="0">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49263" algn="r"/>
              </a:tabLst>
            </a:pPr>
            <a:endParaRPr kumimoji="0" lang="de-AT"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49263" algn="r"/>
              </a:tabLst>
            </a:pPr>
            <a:r>
              <a:rPr kumimoji="0" lang="de-AT"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Spiel-</a:t>
            </a:r>
            <a:r>
              <a:rPr kumimoji="0" lang="de-AT"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ve</a:t>
            </a:r>
            <a:r>
              <a:rPr lang="de-AT" b="1" dirty="0" smtClean="0">
                <a:latin typeface="Arial" pitchFamily="34" charset="0"/>
                <a:ea typeface="Times New Roman" pitchFamily="18" charset="0"/>
                <a:cs typeface="Times New Roman" pitchFamily="18" charset="0"/>
              </a:rPr>
              <a:t>r</a:t>
            </a:r>
            <a:r>
              <a:rPr kumimoji="0" lang="de-AT"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ständnis</a:t>
            </a:r>
            <a:r>
              <a:rPr kumimoji="0" lang="de-AT"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tab pos="449263" algn="r"/>
              </a:tabLst>
            </a:pPr>
            <a:endParaRPr kumimoji="0" lang="de-A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49263" algn="r"/>
              </a:tabLst>
            </a:pPr>
            <a:r>
              <a:rPr kumimoji="0" lang="de-AT"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Akzeptanz</a:t>
            </a:r>
            <a:endParaRPr kumimoji="0" lang="de-A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49263" algn="r"/>
              </a:tabLst>
            </a:pPr>
            <a:r>
              <a:rPr kumimoji="0" lang="de-AT"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Ethikkodex</a:t>
            </a:r>
            <a:endParaRPr kumimoji="0" lang="de-AT" b="0" i="0" u="none" strike="noStrike" cap="none" normalizeH="0" baseline="0" dirty="0" smtClean="0">
              <a:ln>
                <a:noFill/>
              </a:ln>
              <a:solidFill>
                <a:schemeClr val="tx1"/>
              </a:solidFill>
              <a:effectLst/>
              <a:latin typeface="Arial" pitchFamily="34" charset="0"/>
              <a:cs typeface="Arial" pitchFamily="34" charset="0"/>
            </a:endParaRPr>
          </a:p>
          <a:p>
            <a:pPr marL="174625" marR="0" lvl="0" indent="-174625" algn="l" defTabSz="914400" rtl="0" eaLnBrk="0" fontAlgn="base" latinLnBrk="0" hangingPunct="0">
              <a:lnSpc>
                <a:spcPct val="100000"/>
              </a:lnSpc>
              <a:spcBef>
                <a:spcPct val="0"/>
              </a:spcBef>
              <a:spcAft>
                <a:spcPct val="0"/>
              </a:spcAft>
              <a:buClrTx/>
              <a:buSzTx/>
              <a:buFontTx/>
              <a:buChar char="•"/>
              <a:tabLst>
                <a:tab pos="449263" algn="r"/>
              </a:tabLst>
            </a:pPr>
            <a:r>
              <a:rPr kumimoji="0" lang="de-AT"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gemein-same Maßstäbe u. Werte</a:t>
            </a:r>
            <a:endParaRPr kumimoji="0" lang="de-A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49263" algn="r"/>
              </a:tabLst>
            </a:pPr>
            <a:endParaRPr kumimoji="0" lang="de-AT" b="0" i="0" u="none" strike="noStrike" cap="none" normalizeH="0" baseline="0" dirty="0" smtClean="0">
              <a:ln>
                <a:noFill/>
              </a:ln>
              <a:solidFill>
                <a:schemeClr val="tx1"/>
              </a:solidFill>
              <a:effectLst/>
              <a:latin typeface="Arial" pitchFamily="34" charset="0"/>
              <a:cs typeface="Arial" pitchFamily="34" charset="0"/>
            </a:endParaRPr>
          </a:p>
        </p:txBody>
      </p:sp>
      <p:sp>
        <p:nvSpPr>
          <p:cNvPr id="501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0183" name="Rectangle 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AT" dirty="0"/>
          </a:p>
        </p:txBody>
      </p:sp>
      <p:sp>
        <p:nvSpPr>
          <p:cNvPr id="50184" name="Rectangle 8"/>
          <p:cNvSpPr>
            <a:spLocks noChangeArrowheads="1"/>
          </p:cNvSpPr>
          <p:nvPr/>
        </p:nvSpPr>
        <p:spPr bwMode="auto">
          <a:xfrm>
            <a:off x="0" y="6611779"/>
            <a:ext cx="8598829"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AT" sz="1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(Eigene Abbildung in Anlehnung an Suchanek, Grundlagen der Wirtschaftsethik, Paper zum 4. CSSA-Kolloquium in Haltern am See vom 14.04.2011.)</a:t>
            </a:r>
            <a:endParaRPr kumimoji="0" lang="de-A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7158" y="214290"/>
            <a:ext cx="8258204" cy="1214446"/>
          </a:xfrm>
          <a:solidFill>
            <a:schemeClr val="accent1">
              <a:lumMod val="60000"/>
              <a:lumOff val="40000"/>
              <a:alpha val="59000"/>
            </a:schemeClr>
          </a:solidFill>
          <a:ln>
            <a:solidFill>
              <a:schemeClr val="tx1"/>
            </a:solidFill>
          </a:ln>
        </p:spPr>
        <p:txBody>
          <a:bodyPr>
            <a:noAutofit/>
          </a:bodyPr>
          <a:lstStyle/>
          <a:p>
            <a:pPr lvl="1" algn="l" rtl="0">
              <a:spcBef>
                <a:spcPts val="600"/>
              </a:spcBef>
            </a:pPr>
            <a:r>
              <a:rPr lang="de-AT" sz="2900" b="1" dirty="0" smtClean="0"/>
              <a:t/>
            </a:r>
            <a:br>
              <a:rPr lang="de-AT" sz="2900" b="1" dirty="0" smtClean="0"/>
            </a:br>
            <a:r>
              <a:rPr lang="de-AT" sz="2900" b="1" dirty="0" smtClean="0"/>
              <a:t>Korrektive Wirtschafts- und</a:t>
            </a:r>
            <a:br>
              <a:rPr lang="de-AT" sz="2900" b="1" dirty="0" smtClean="0"/>
            </a:br>
            <a:r>
              <a:rPr lang="de-AT" sz="2900" b="1" dirty="0" smtClean="0"/>
              <a:t>Unternehmensethik </a:t>
            </a:r>
            <a:r>
              <a:rPr lang="de-AT" sz="2900" b="1" i="1" dirty="0" smtClean="0"/>
              <a:t>von </a:t>
            </a:r>
            <a:r>
              <a:rPr lang="de-AT" sz="2900" b="1" i="1" dirty="0"/>
              <a:t>Horst Steinmann</a:t>
            </a:r>
            <a:r>
              <a:rPr lang="de-AT" sz="2800" dirty="0"/>
              <a:t/>
            </a:r>
            <a:br>
              <a:rPr lang="de-AT" sz="2800" dirty="0"/>
            </a:br>
            <a:endParaRPr lang="de-AT" sz="2800" dirty="0"/>
          </a:p>
        </p:txBody>
      </p:sp>
      <p:sp>
        <p:nvSpPr>
          <p:cNvPr id="4" name="Inhaltsplatzhalter 2"/>
          <p:cNvSpPr>
            <a:spLocks noGrp="1"/>
          </p:cNvSpPr>
          <p:nvPr>
            <p:ph idx="1"/>
          </p:nvPr>
        </p:nvSpPr>
        <p:spPr>
          <a:xfrm>
            <a:off x="457200" y="1600201"/>
            <a:ext cx="8229600" cy="2476871"/>
          </a:xfrm>
        </p:spPr>
        <p:txBody>
          <a:bodyPr>
            <a:normAutofit/>
          </a:bodyPr>
          <a:lstStyle/>
          <a:p>
            <a:pPr marL="514350" indent="-514350">
              <a:spcBef>
                <a:spcPts val="0"/>
              </a:spcBef>
              <a:spcAft>
                <a:spcPts val="1200"/>
              </a:spcAft>
            </a:pPr>
            <a:r>
              <a:rPr lang="de-AT" sz="2400" dirty="0" smtClean="0"/>
              <a:t>Wirtschafts- und Unternehmensethik </a:t>
            </a:r>
            <a:r>
              <a:rPr lang="de-AT" sz="2400" dirty="0"/>
              <a:t>kommt nur dann zum Einsatz, wenn die Folgen einer unternehmerischen Handlung zu negativen externen Effekten führen. </a:t>
            </a:r>
            <a:endParaRPr lang="de-AT" sz="2400" dirty="0" smtClean="0"/>
          </a:p>
          <a:p>
            <a:pPr marL="514350" indent="-514350">
              <a:spcBef>
                <a:spcPts val="1200"/>
              </a:spcBef>
              <a:spcAft>
                <a:spcPts val="1200"/>
              </a:spcAft>
            </a:pPr>
            <a:r>
              <a:rPr lang="de-AT" sz="2400" dirty="0" smtClean="0"/>
              <a:t>Negative </a:t>
            </a:r>
            <a:r>
              <a:rPr lang="de-AT" sz="2400" dirty="0"/>
              <a:t>Effekte </a:t>
            </a:r>
            <a:r>
              <a:rPr lang="de-AT" sz="2400" dirty="0" smtClean="0"/>
              <a:t>sollen durch </a:t>
            </a:r>
            <a:r>
              <a:rPr lang="de-AT" sz="2400" dirty="0"/>
              <a:t>eine situative Beschränkung des Gewinnprinzips </a:t>
            </a:r>
            <a:r>
              <a:rPr lang="de-AT" sz="2400" dirty="0" smtClean="0"/>
              <a:t>ausgeglichen werden.</a:t>
            </a:r>
            <a:endParaRPr lang="de-AT" sz="2400" dirty="0"/>
          </a:p>
        </p:txBody>
      </p:sp>
      <p:pic>
        <p:nvPicPr>
          <p:cNvPr id="55297" name="Picture 1" descr="C:\Program Files (x86)\Microsoft Office\MEDIA\CAGCAT10\j0300840.wmf"/>
          <p:cNvPicPr>
            <a:picLocks noChangeAspect="1" noChangeArrowheads="1"/>
          </p:cNvPicPr>
          <p:nvPr/>
        </p:nvPicPr>
        <p:blipFill>
          <a:blip r:embed="rId2" cstate="print"/>
          <a:srcRect/>
          <a:stretch>
            <a:fillRect/>
          </a:stretch>
        </p:blipFill>
        <p:spPr bwMode="auto">
          <a:xfrm>
            <a:off x="3491880" y="4111136"/>
            <a:ext cx="1440160" cy="1213072"/>
          </a:xfrm>
          <a:prstGeom prst="rect">
            <a:avLst/>
          </a:prstGeom>
          <a:noFill/>
        </p:spPr>
      </p:pic>
      <p:pic>
        <p:nvPicPr>
          <p:cNvPr id="55298" name="Picture 2" descr="C:\Program Files (x86)\Microsoft Office\MEDIA\CAGCAT10\j0205462.wmf"/>
          <p:cNvPicPr>
            <a:picLocks noChangeAspect="1" noChangeArrowheads="1"/>
          </p:cNvPicPr>
          <p:nvPr/>
        </p:nvPicPr>
        <p:blipFill>
          <a:blip r:embed="rId3" cstate="print"/>
          <a:srcRect/>
          <a:stretch>
            <a:fillRect/>
          </a:stretch>
        </p:blipFill>
        <p:spPr bwMode="auto">
          <a:xfrm>
            <a:off x="827584" y="4149080"/>
            <a:ext cx="1440160" cy="1432919"/>
          </a:xfrm>
          <a:prstGeom prst="rect">
            <a:avLst/>
          </a:prstGeom>
          <a:noFill/>
        </p:spPr>
      </p:pic>
      <p:sp>
        <p:nvSpPr>
          <p:cNvPr id="6" name="Textfeld 5"/>
          <p:cNvSpPr txBox="1"/>
          <p:nvPr/>
        </p:nvSpPr>
        <p:spPr>
          <a:xfrm>
            <a:off x="611560" y="5301208"/>
            <a:ext cx="1872208" cy="523220"/>
          </a:xfrm>
          <a:prstGeom prst="rect">
            <a:avLst/>
          </a:prstGeom>
          <a:noFill/>
        </p:spPr>
        <p:txBody>
          <a:bodyPr wrap="square" rtlCol="0">
            <a:spAutoFit/>
          </a:bodyPr>
          <a:lstStyle/>
          <a:p>
            <a:pPr algn="ctr"/>
            <a:r>
              <a:rPr lang="de-AT" sz="2800" b="1" dirty="0" smtClean="0"/>
              <a:t>KONFLIKT</a:t>
            </a:r>
            <a:endParaRPr lang="de-AT" sz="2000" b="1" dirty="0"/>
          </a:p>
        </p:txBody>
      </p:sp>
      <p:sp>
        <p:nvSpPr>
          <p:cNvPr id="7" name="Textfeld 6"/>
          <p:cNvSpPr txBox="1"/>
          <p:nvPr/>
        </p:nvSpPr>
        <p:spPr>
          <a:xfrm>
            <a:off x="3347864" y="5301208"/>
            <a:ext cx="1944216" cy="1323439"/>
          </a:xfrm>
          <a:prstGeom prst="rect">
            <a:avLst/>
          </a:prstGeom>
          <a:noFill/>
        </p:spPr>
        <p:txBody>
          <a:bodyPr wrap="square" rtlCol="0">
            <a:spAutoFit/>
          </a:bodyPr>
          <a:lstStyle/>
          <a:p>
            <a:pPr algn="ctr"/>
            <a:r>
              <a:rPr lang="de-AT" sz="2000" b="1" dirty="0" smtClean="0"/>
              <a:t>Entscheidung zu Gunsten des Gewinns oder der Moral?</a:t>
            </a:r>
            <a:endParaRPr lang="de-AT" sz="2000" b="1" dirty="0"/>
          </a:p>
        </p:txBody>
      </p:sp>
      <p:sp>
        <p:nvSpPr>
          <p:cNvPr id="8" name="Pfeil nach rechts 7"/>
          <p:cNvSpPr/>
          <p:nvPr/>
        </p:nvSpPr>
        <p:spPr>
          <a:xfrm>
            <a:off x="2483768" y="4509120"/>
            <a:ext cx="864096" cy="5760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pic>
        <p:nvPicPr>
          <p:cNvPr id="9" name="Grafik 8" descr="Smile-pro.JPG"/>
          <p:cNvPicPr>
            <a:picLocks noChangeAspect="1"/>
          </p:cNvPicPr>
          <p:nvPr/>
        </p:nvPicPr>
        <p:blipFill>
          <a:blip r:embed="rId4" cstate="print"/>
          <a:stretch>
            <a:fillRect/>
          </a:stretch>
        </p:blipFill>
        <p:spPr>
          <a:xfrm>
            <a:off x="7164288" y="4293096"/>
            <a:ext cx="1152128" cy="1073060"/>
          </a:xfrm>
          <a:prstGeom prst="rect">
            <a:avLst/>
          </a:prstGeom>
        </p:spPr>
      </p:pic>
      <p:sp>
        <p:nvSpPr>
          <p:cNvPr id="11" name="Pfeil nach rechts 10"/>
          <p:cNvSpPr/>
          <p:nvPr/>
        </p:nvSpPr>
        <p:spPr>
          <a:xfrm>
            <a:off x="5436096" y="4437112"/>
            <a:ext cx="1296144" cy="6480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2" name="Textfeld 11"/>
          <p:cNvSpPr txBox="1"/>
          <p:nvPr/>
        </p:nvSpPr>
        <p:spPr>
          <a:xfrm>
            <a:off x="6732240" y="5301208"/>
            <a:ext cx="1944216" cy="1323439"/>
          </a:xfrm>
          <a:prstGeom prst="rect">
            <a:avLst/>
          </a:prstGeom>
          <a:noFill/>
        </p:spPr>
        <p:txBody>
          <a:bodyPr wrap="square" rtlCol="0">
            <a:spAutoFit/>
          </a:bodyPr>
          <a:lstStyle/>
          <a:p>
            <a:pPr algn="ctr"/>
            <a:r>
              <a:rPr lang="de-AT" sz="2000" b="1" dirty="0" smtClean="0"/>
              <a:t>Entscheidung zu Gunsten der Moral, zu Lasten des Gewinns. </a:t>
            </a:r>
            <a:endParaRPr lang="de-AT" sz="2000" b="1" dirty="0"/>
          </a:p>
        </p:txBody>
      </p:sp>
      <p:sp>
        <p:nvSpPr>
          <p:cNvPr id="13" name="Siebeneck 12"/>
          <p:cNvSpPr/>
          <p:nvPr/>
        </p:nvSpPr>
        <p:spPr>
          <a:xfrm>
            <a:off x="1187624" y="3789040"/>
            <a:ext cx="648072" cy="504056"/>
          </a:xfrm>
          <a:prstGeom prst="heptag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de-AT" b="1" dirty="0" smtClean="0"/>
              <a:t>1.</a:t>
            </a:r>
            <a:endParaRPr lang="de-AT" b="1" dirty="0"/>
          </a:p>
        </p:txBody>
      </p:sp>
      <p:sp>
        <p:nvSpPr>
          <p:cNvPr id="14" name="Siebeneck 13"/>
          <p:cNvSpPr/>
          <p:nvPr/>
        </p:nvSpPr>
        <p:spPr>
          <a:xfrm>
            <a:off x="3995936" y="3789040"/>
            <a:ext cx="648072" cy="504056"/>
          </a:xfrm>
          <a:prstGeom prst="heptag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de-AT" b="1" dirty="0" smtClean="0"/>
              <a:t>2.</a:t>
            </a:r>
            <a:endParaRPr lang="de-AT" b="1" dirty="0"/>
          </a:p>
        </p:txBody>
      </p:sp>
      <p:sp>
        <p:nvSpPr>
          <p:cNvPr id="15" name="Siebeneck 14"/>
          <p:cNvSpPr/>
          <p:nvPr/>
        </p:nvSpPr>
        <p:spPr>
          <a:xfrm>
            <a:off x="7380312" y="3789040"/>
            <a:ext cx="648072" cy="504056"/>
          </a:xfrm>
          <a:prstGeom prst="heptag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de-AT" b="1" dirty="0" smtClean="0"/>
              <a:t>3.</a:t>
            </a:r>
            <a:endParaRPr lang="de-AT" b="1" dirty="0"/>
          </a:p>
        </p:txBody>
      </p:sp>
      <p:pic>
        <p:nvPicPr>
          <p:cNvPr id="55299" name="Picture 3" descr="C:\Program Files (x86)\Microsoft Office\MEDIA\CAGCAT10\j0293828.wmf"/>
          <p:cNvPicPr>
            <a:picLocks noChangeAspect="1" noChangeArrowheads="1"/>
          </p:cNvPicPr>
          <p:nvPr/>
        </p:nvPicPr>
        <p:blipFill>
          <a:blip r:embed="rId5" cstate="print"/>
          <a:srcRect/>
          <a:stretch>
            <a:fillRect/>
          </a:stretch>
        </p:blipFill>
        <p:spPr bwMode="auto">
          <a:xfrm>
            <a:off x="0" y="4077072"/>
            <a:ext cx="1160370" cy="12961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blinds(horizontal)">
                                      <p:cBhvr>
                                        <p:cTn id="7" dur="500"/>
                                        <p:tgtEl>
                                          <p:spTgt spid="5529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nodeType="withEffect">
                                  <p:stCondLst>
                                    <p:cond delay="0"/>
                                  </p:stCondLst>
                                  <p:childTnLst>
                                    <p:set>
                                      <p:cBhvr>
                                        <p:cTn id="15" dur="1" fill="hold">
                                          <p:stCondLst>
                                            <p:cond delay="0"/>
                                          </p:stCondLst>
                                        </p:cTn>
                                        <p:tgtEl>
                                          <p:spTgt spid="55298"/>
                                        </p:tgtEl>
                                        <p:attrNameLst>
                                          <p:attrName>style.visibility</p:attrName>
                                        </p:attrNameLst>
                                      </p:cBhvr>
                                      <p:to>
                                        <p:strVal val="visible"/>
                                      </p:to>
                                    </p:set>
                                    <p:animEffect transition="in" filter="blinds(horizontal)">
                                      <p:cBhvr>
                                        <p:cTn id="16" dur="500"/>
                                        <p:tgtEl>
                                          <p:spTgt spid="5529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1000"/>
                                        <p:tgtEl>
                                          <p:spTgt spid="8"/>
                                        </p:tgtEl>
                                      </p:cBhvr>
                                    </p:animEffect>
                                  </p:childTnLst>
                                </p:cTn>
                              </p:par>
                              <p:par>
                                <p:cTn id="22" presetID="3" presetClass="entr" presetSubtype="10" fill="hold" nodeType="withEffect">
                                  <p:stCondLst>
                                    <p:cond delay="0"/>
                                  </p:stCondLst>
                                  <p:childTnLst>
                                    <p:set>
                                      <p:cBhvr>
                                        <p:cTn id="23" dur="1" fill="hold">
                                          <p:stCondLst>
                                            <p:cond delay="0"/>
                                          </p:stCondLst>
                                        </p:cTn>
                                        <p:tgtEl>
                                          <p:spTgt spid="55297"/>
                                        </p:tgtEl>
                                        <p:attrNameLst>
                                          <p:attrName>style.visibility</p:attrName>
                                        </p:attrNameLst>
                                      </p:cBhvr>
                                      <p:to>
                                        <p:strVal val="visible"/>
                                      </p:to>
                                    </p:set>
                                    <p:animEffect transition="in" filter="blinds(horizontal)">
                                      <p:cBhvr>
                                        <p:cTn id="24" dur="1000"/>
                                        <p:tgtEl>
                                          <p:spTgt spid="55297"/>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1000"/>
                                        <p:tgtEl>
                                          <p:spTgt spid="14"/>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1000"/>
                                        <p:tgtEl>
                                          <p:spTgt spid="11"/>
                                        </p:tgtEl>
                                      </p:cBhvr>
                                    </p:animEffect>
                                  </p:childTnLst>
                                </p:cTn>
                              </p:par>
                              <p:par>
                                <p:cTn id="36" presetID="3" presetClass="entr" presetSubtype="1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1000"/>
                                        <p:tgtEl>
                                          <p:spTgt spid="9"/>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linds(horizontal)">
                                      <p:cBhvr>
                                        <p:cTn id="41" dur="1000"/>
                                        <p:tgtEl>
                                          <p:spTgt spid="15"/>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linds(horizontal)">
                                      <p:cBhvr>
                                        <p:cTn id="4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11" grpId="0" animBg="1"/>
      <p:bldP spid="12" grpId="0"/>
      <p:bldP spid="13"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92D050">
              <a:alpha val="77000"/>
            </a:srgbClr>
          </a:solidFill>
          <a:ln>
            <a:solidFill>
              <a:schemeClr val="tx1"/>
            </a:solidFill>
          </a:ln>
        </p:spPr>
        <p:txBody>
          <a:bodyPr>
            <a:normAutofit fontScale="90000"/>
          </a:bodyPr>
          <a:lstStyle/>
          <a:p>
            <a:pPr lvl="1" algn="l" rtl="0">
              <a:spcBef>
                <a:spcPct val="0"/>
              </a:spcBef>
            </a:pPr>
            <a:r>
              <a:rPr lang="de-AT" sz="3200" b="1" dirty="0" smtClean="0"/>
              <a:t/>
            </a:r>
            <a:br>
              <a:rPr lang="de-AT" sz="3200" b="1" dirty="0" smtClean="0"/>
            </a:br>
            <a:r>
              <a:rPr lang="de-AT" sz="3200" b="1" dirty="0" smtClean="0"/>
              <a:t>Integrative </a:t>
            </a:r>
            <a:r>
              <a:rPr lang="de-AT" sz="3200" b="1" dirty="0"/>
              <a:t>Wirtschafts- </a:t>
            </a:r>
            <a:r>
              <a:rPr lang="de-AT" sz="3200" b="1" dirty="0" smtClean="0"/>
              <a:t>und</a:t>
            </a:r>
            <a:br>
              <a:rPr lang="de-AT" sz="3200" b="1" dirty="0" smtClean="0"/>
            </a:br>
            <a:r>
              <a:rPr lang="de-AT" sz="3200" b="1" dirty="0" smtClean="0"/>
              <a:t>Unternehmensethik </a:t>
            </a:r>
            <a:r>
              <a:rPr lang="de-AT" sz="3200" b="1" i="1" dirty="0"/>
              <a:t>von Peter Ulrich</a:t>
            </a:r>
            <a:r>
              <a:rPr lang="de-AT" i="1" dirty="0"/>
              <a:t/>
            </a:r>
            <a:br>
              <a:rPr lang="de-AT" i="1" dirty="0"/>
            </a:br>
            <a:endParaRPr lang="de-AT" i="1" dirty="0"/>
          </a:p>
        </p:txBody>
      </p:sp>
      <p:sp>
        <p:nvSpPr>
          <p:cNvPr id="4" name="Inhaltsplatzhalter 2"/>
          <p:cNvSpPr>
            <a:spLocks noGrp="1"/>
          </p:cNvSpPr>
          <p:nvPr>
            <p:ph idx="1"/>
          </p:nvPr>
        </p:nvSpPr>
        <p:spPr>
          <a:xfrm>
            <a:off x="457200" y="1600200"/>
            <a:ext cx="8229600" cy="4853136"/>
          </a:xfrm>
        </p:spPr>
        <p:txBody>
          <a:bodyPr>
            <a:normAutofit/>
          </a:bodyPr>
          <a:lstStyle/>
          <a:p>
            <a:pPr marL="514350" indent="-514350">
              <a:spcBef>
                <a:spcPts val="0"/>
              </a:spcBef>
              <a:spcAft>
                <a:spcPts val="1200"/>
              </a:spcAft>
              <a:buNone/>
            </a:pPr>
            <a:r>
              <a:rPr lang="de-AT" u="sng" dirty="0" smtClean="0"/>
              <a:t>Grundkonzept:</a:t>
            </a:r>
          </a:p>
          <a:p>
            <a:pPr marL="363538" indent="-363538">
              <a:spcBef>
                <a:spcPts val="0"/>
              </a:spcBef>
              <a:spcAft>
                <a:spcPts val="1200"/>
              </a:spcAft>
            </a:pPr>
            <a:r>
              <a:rPr lang="de-AT" dirty="0" smtClean="0"/>
              <a:t>Menschen und Unternehmen verfügen über eine Vernunftbereitschaft</a:t>
            </a:r>
          </a:p>
          <a:p>
            <a:r>
              <a:rPr lang="de-AT" dirty="0" smtClean="0"/>
              <a:t>Ethik als Grundlage und Voraussetzung für jegliches ökonomische Handeln (wirtschaftlicher Erfolg und Ethik sind miteinander vereinbar)</a:t>
            </a:r>
          </a:p>
          <a:p>
            <a:r>
              <a:rPr lang="de-AT" dirty="0" smtClean="0"/>
              <a:t>Schaffung einer lebensdienlichen Ökonomie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D4F8DED2-BE3F-4C30-9833-681E8456912D}" type="slidenum">
              <a:rPr lang="de-AT" b="1" smtClean="0"/>
              <a:pPr/>
              <a:t>27</a:t>
            </a:fld>
            <a:endParaRPr lang="de-AT" b="1" dirty="0"/>
          </a:p>
        </p:txBody>
      </p:sp>
      <p:pic>
        <p:nvPicPr>
          <p:cNvPr id="64513" name="Diagramm 13"/>
          <p:cNvPicPr>
            <a:picLocks noChangeArrowheads="1"/>
          </p:cNvPicPr>
          <p:nvPr/>
        </p:nvPicPr>
        <p:blipFill>
          <a:blip r:embed="rId2" cstate="print"/>
          <a:srcRect t="-7349" b="-6267"/>
          <a:stretch>
            <a:fillRect/>
          </a:stretch>
        </p:blipFill>
        <p:spPr bwMode="auto">
          <a:xfrm>
            <a:off x="251520" y="1412776"/>
            <a:ext cx="8712968" cy="5112568"/>
          </a:xfrm>
          <a:prstGeom prst="rect">
            <a:avLst/>
          </a:prstGeom>
          <a:noFill/>
        </p:spPr>
      </p:pic>
      <p:sp>
        <p:nvSpPr>
          <p:cNvPr id="64518" name="Text Box 6"/>
          <p:cNvSpPr txBox="1">
            <a:spLocks noChangeArrowheads="1"/>
          </p:cNvSpPr>
          <p:nvPr/>
        </p:nvSpPr>
        <p:spPr bwMode="auto">
          <a:xfrm>
            <a:off x="251520" y="1052736"/>
            <a:ext cx="8640960" cy="467866"/>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 Säulen der Integrativen Wirtschaftsethik</a:t>
            </a:r>
            <a:endParaRPr kumimoji="0" lang="de-AT"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64520" name="Rectangle 8"/>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sz="800" b="0" i="0" u="none" strike="noStrike" cap="none" normalizeH="0" baseline="0" dirty="0" smtClean="0">
                <a:ln>
                  <a:noFill/>
                </a:ln>
                <a:solidFill>
                  <a:schemeClr val="tx1"/>
                </a:solidFill>
                <a:effectLst/>
                <a:latin typeface="Arial" pitchFamily="34" charset="0"/>
                <a:cs typeface="Arial" pitchFamily="34" charset="0"/>
              </a:rPr>
              <a:t/>
            </a:r>
            <a:br>
              <a:rPr kumimoji="0" lang="de-AT" sz="800" b="0" i="0" u="none" strike="noStrike" cap="none" normalizeH="0" baseline="0" dirty="0" smtClean="0">
                <a:ln>
                  <a:noFill/>
                </a:ln>
                <a:solidFill>
                  <a:schemeClr val="tx1"/>
                </a:solidFill>
                <a:effectLst/>
                <a:latin typeface="Arial" pitchFamily="34" charset="0"/>
                <a:cs typeface="Arial" pitchFamily="34" charset="0"/>
              </a:rPr>
            </a:br>
            <a:endParaRPr kumimoji="0" lang="de-AT"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A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521" name="Rectangle 9"/>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AT"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A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522" name="Rectangle 10"/>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AT" dirty="0"/>
          </a:p>
        </p:txBody>
      </p:sp>
      <p:sp>
        <p:nvSpPr>
          <p:cNvPr id="16" name="Rechteck 15"/>
          <p:cNvSpPr/>
          <p:nvPr/>
        </p:nvSpPr>
        <p:spPr>
          <a:xfrm>
            <a:off x="1043608" y="1772816"/>
            <a:ext cx="648072"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AT" sz="2800" b="1" dirty="0" smtClean="0"/>
              <a:t>I.</a:t>
            </a:r>
            <a:endParaRPr lang="de-AT" sz="2800" b="1" dirty="0"/>
          </a:p>
        </p:txBody>
      </p:sp>
      <p:sp>
        <p:nvSpPr>
          <p:cNvPr id="17" name="Rechteck 16"/>
          <p:cNvSpPr/>
          <p:nvPr/>
        </p:nvSpPr>
        <p:spPr>
          <a:xfrm>
            <a:off x="3419872" y="1772816"/>
            <a:ext cx="648072"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AT" sz="2800" b="1" dirty="0" smtClean="0"/>
              <a:t>II.</a:t>
            </a:r>
            <a:endParaRPr lang="de-AT" sz="2800" b="1" dirty="0"/>
          </a:p>
        </p:txBody>
      </p:sp>
      <p:sp>
        <p:nvSpPr>
          <p:cNvPr id="18" name="Rechteck 17"/>
          <p:cNvSpPr/>
          <p:nvPr/>
        </p:nvSpPr>
        <p:spPr>
          <a:xfrm>
            <a:off x="5724128" y="1772816"/>
            <a:ext cx="648072"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AT" sz="2800" b="1" dirty="0" smtClean="0"/>
              <a:t>III.</a:t>
            </a:r>
            <a:endParaRPr lang="de-AT" sz="2800" b="1" dirty="0"/>
          </a:p>
        </p:txBody>
      </p:sp>
      <p:sp>
        <p:nvSpPr>
          <p:cNvPr id="19" name="Rechteck 18"/>
          <p:cNvSpPr/>
          <p:nvPr/>
        </p:nvSpPr>
        <p:spPr>
          <a:xfrm>
            <a:off x="7956376" y="1772816"/>
            <a:ext cx="639688" cy="44043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de-AT" sz="2800" b="1" dirty="0" smtClean="0"/>
              <a:t>IV.</a:t>
            </a:r>
            <a:endParaRPr lang="de-AT" sz="28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nvPr>
        </p:nvGraphicFramePr>
        <p:xfrm>
          <a:off x="395536" y="1628800"/>
          <a:ext cx="8352927" cy="5040560"/>
        </p:xfrm>
        <a:graphic>
          <a:graphicData uri="http://schemas.openxmlformats.org/drawingml/2006/table">
            <a:tbl>
              <a:tblPr firstRow="1" bandRow="1">
                <a:tableStyleId>{5C22544A-7EE6-4342-B048-85BDC9FD1C3A}</a:tableStyleId>
              </a:tblPr>
              <a:tblGrid>
                <a:gridCol w="2784309"/>
                <a:gridCol w="2784309"/>
                <a:gridCol w="2784309"/>
              </a:tblGrid>
              <a:tr h="713222">
                <a:tc>
                  <a:txBody>
                    <a:bodyPr/>
                    <a:lstStyle/>
                    <a:p>
                      <a:pPr algn="ctr"/>
                      <a:r>
                        <a:rPr lang="de-AT" sz="2000" i="1" dirty="0" smtClean="0">
                          <a:solidFill>
                            <a:srgbClr val="002060"/>
                          </a:solidFill>
                        </a:rPr>
                        <a:t>Karl </a:t>
                      </a:r>
                    </a:p>
                    <a:p>
                      <a:pPr algn="ctr"/>
                      <a:r>
                        <a:rPr lang="de-AT" sz="2000" i="1" dirty="0" smtClean="0">
                          <a:solidFill>
                            <a:srgbClr val="002060"/>
                          </a:solidFill>
                        </a:rPr>
                        <a:t>Homann et</a:t>
                      </a:r>
                      <a:r>
                        <a:rPr lang="de-AT" sz="2000" i="1" baseline="0" dirty="0" smtClean="0">
                          <a:solidFill>
                            <a:srgbClr val="002060"/>
                          </a:solidFill>
                        </a:rPr>
                        <a:t> al.</a:t>
                      </a:r>
                      <a:endParaRPr lang="de-AT" sz="2000" i="1" dirty="0">
                        <a:solidFill>
                          <a:srgbClr val="002060"/>
                        </a:solidFill>
                      </a:endParaRPr>
                    </a:p>
                  </a:txBody>
                  <a:tcPr>
                    <a:solidFill>
                      <a:srgbClr val="FFFF00">
                        <a:alpha val="55000"/>
                      </a:srgbClr>
                    </a:solidFill>
                  </a:tcPr>
                </a:tc>
                <a:tc>
                  <a:txBody>
                    <a:bodyPr/>
                    <a:lstStyle/>
                    <a:p>
                      <a:pPr algn="ctr"/>
                      <a:r>
                        <a:rPr lang="de-AT" sz="2000" i="1" dirty="0" smtClean="0">
                          <a:solidFill>
                            <a:srgbClr val="002060"/>
                          </a:solidFill>
                        </a:rPr>
                        <a:t>Horst</a:t>
                      </a:r>
                    </a:p>
                    <a:p>
                      <a:pPr algn="ctr"/>
                      <a:r>
                        <a:rPr lang="de-AT" sz="2000" i="1" baseline="0" dirty="0" smtClean="0">
                          <a:solidFill>
                            <a:srgbClr val="002060"/>
                          </a:solidFill>
                        </a:rPr>
                        <a:t> Steinmann</a:t>
                      </a:r>
                      <a:endParaRPr lang="de-AT" sz="2000" i="1" dirty="0">
                        <a:solidFill>
                          <a:srgbClr val="002060"/>
                        </a:solidFill>
                      </a:endParaRPr>
                    </a:p>
                  </a:txBody>
                  <a:tcPr>
                    <a:solidFill>
                      <a:schemeClr val="tx2">
                        <a:lumMod val="40000"/>
                        <a:lumOff val="60000"/>
                        <a:alpha val="52000"/>
                      </a:schemeClr>
                    </a:solidFill>
                  </a:tcPr>
                </a:tc>
                <a:tc>
                  <a:txBody>
                    <a:bodyPr/>
                    <a:lstStyle/>
                    <a:p>
                      <a:pPr algn="ctr"/>
                      <a:r>
                        <a:rPr lang="de-AT" sz="2000" i="1" dirty="0" smtClean="0">
                          <a:solidFill>
                            <a:srgbClr val="002060"/>
                          </a:solidFill>
                        </a:rPr>
                        <a:t>Peter </a:t>
                      </a:r>
                    </a:p>
                    <a:p>
                      <a:pPr algn="ctr"/>
                      <a:r>
                        <a:rPr lang="de-AT" sz="2000" i="1" dirty="0" smtClean="0">
                          <a:solidFill>
                            <a:srgbClr val="002060"/>
                          </a:solidFill>
                        </a:rPr>
                        <a:t>Ulrich</a:t>
                      </a:r>
                      <a:endParaRPr lang="de-AT" sz="2000" i="1" dirty="0">
                        <a:solidFill>
                          <a:srgbClr val="002060"/>
                        </a:solidFill>
                      </a:endParaRPr>
                    </a:p>
                  </a:txBody>
                  <a:tcPr>
                    <a:solidFill>
                      <a:srgbClr val="92D050">
                        <a:alpha val="50000"/>
                      </a:srgbClr>
                    </a:solidFill>
                  </a:tcPr>
                </a:tc>
              </a:tr>
              <a:tr h="1023318">
                <a:tc>
                  <a:txBody>
                    <a:bodyPr/>
                    <a:lstStyle/>
                    <a:p>
                      <a:pPr algn="ctr"/>
                      <a:r>
                        <a:rPr lang="de-AT" sz="2000" b="1" dirty="0" smtClean="0"/>
                        <a:t>ÖKONOMISCHE </a:t>
                      </a:r>
                    </a:p>
                    <a:p>
                      <a:pPr algn="ctr"/>
                      <a:r>
                        <a:rPr lang="de-AT" sz="2000" b="1" dirty="0" smtClean="0"/>
                        <a:t>Wirtschafts- und</a:t>
                      </a:r>
                      <a:r>
                        <a:rPr lang="de-AT" sz="2000" b="1" baseline="0" dirty="0" smtClean="0"/>
                        <a:t> Unternehmensethik</a:t>
                      </a:r>
                      <a:endParaRPr lang="de-AT" sz="2000" b="1" dirty="0"/>
                    </a:p>
                  </a:txBody>
                  <a:tcPr>
                    <a:solidFill>
                      <a:srgbClr val="FFFF00">
                        <a:alpha val="55000"/>
                      </a:srgbClr>
                    </a:solidFill>
                  </a:tcPr>
                </a:tc>
                <a:tc>
                  <a:txBody>
                    <a:bodyPr/>
                    <a:lstStyle/>
                    <a:p>
                      <a:pPr algn="ctr"/>
                      <a:r>
                        <a:rPr lang="de-AT" sz="2000" b="1" dirty="0" smtClean="0"/>
                        <a:t>KORREKTIVE</a:t>
                      </a:r>
                    </a:p>
                    <a:p>
                      <a:pPr marL="0" marR="0" indent="0" algn="ctr" defTabSz="914400" rtl="0" eaLnBrk="1" fontAlgn="auto" latinLnBrk="0" hangingPunct="1">
                        <a:lnSpc>
                          <a:spcPct val="100000"/>
                        </a:lnSpc>
                        <a:spcBef>
                          <a:spcPts val="0"/>
                        </a:spcBef>
                        <a:spcAft>
                          <a:spcPts val="0"/>
                        </a:spcAft>
                        <a:buClrTx/>
                        <a:buSzTx/>
                        <a:buFontTx/>
                        <a:buNone/>
                        <a:tabLst/>
                        <a:defRPr/>
                      </a:pPr>
                      <a:r>
                        <a:rPr lang="de-AT" sz="2000" b="1" dirty="0" smtClean="0"/>
                        <a:t>Wirtschafts- und</a:t>
                      </a:r>
                      <a:r>
                        <a:rPr lang="de-AT" sz="2000" b="1" baseline="0" dirty="0" smtClean="0"/>
                        <a:t> Unternehmensethik</a:t>
                      </a:r>
                      <a:endParaRPr lang="de-AT" sz="2000" b="1" dirty="0" smtClean="0"/>
                    </a:p>
                  </a:txBody>
                  <a:tcPr>
                    <a:solidFill>
                      <a:schemeClr val="tx2">
                        <a:lumMod val="40000"/>
                        <a:lumOff val="60000"/>
                        <a:alpha val="52000"/>
                      </a:schemeClr>
                    </a:solidFill>
                  </a:tcPr>
                </a:tc>
                <a:tc>
                  <a:txBody>
                    <a:bodyPr/>
                    <a:lstStyle/>
                    <a:p>
                      <a:pPr algn="ctr"/>
                      <a:r>
                        <a:rPr lang="de-AT" sz="2000" b="1" dirty="0" smtClean="0"/>
                        <a:t>INTEGRATIVE</a:t>
                      </a:r>
                    </a:p>
                    <a:p>
                      <a:pPr marL="0" marR="0" indent="0" algn="ctr" defTabSz="914400" rtl="0" eaLnBrk="1" fontAlgn="auto" latinLnBrk="0" hangingPunct="1">
                        <a:lnSpc>
                          <a:spcPct val="100000"/>
                        </a:lnSpc>
                        <a:spcBef>
                          <a:spcPts val="0"/>
                        </a:spcBef>
                        <a:spcAft>
                          <a:spcPts val="0"/>
                        </a:spcAft>
                        <a:buClrTx/>
                        <a:buSzTx/>
                        <a:buFontTx/>
                        <a:buNone/>
                        <a:tabLst/>
                        <a:defRPr/>
                      </a:pPr>
                      <a:r>
                        <a:rPr lang="de-AT" sz="2000" b="1" dirty="0" smtClean="0"/>
                        <a:t>Wirtschafts- und</a:t>
                      </a:r>
                      <a:r>
                        <a:rPr lang="de-AT" sz="2000" b="1" baseline="0" dirty="0" smtClean="0"/>
                        <a:t> Unternehmensethik</a:t>
                      </a:r>
                      <a:endParaRPr lang="de-AT" sz="2000" b="1" dirty="0" smtClean="0"/>
                    </a:p>
                  </a:txBody>
                  <a:tcPr>
                    <a:solidFill>
                      <a:srgbClr val="92D050">
                        <a:alpha val="50000"/>
                      </a:srgbClr>
                    </a:solidFill>
                  </a:tcPr>
                </a:tc>
              </a:tr>
              <a:tr h="33040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AT" sz="1800" dirty="0" smtClean="0"/>
                        <a:t>Rechtliche Rahmenbedingungen sind nie lückenlos und müssen durch Unternehmensethik ergänzt werden. </a:t>
                      </a:r>
                    </a:p>
                    <a:p>
                      <a:pPr algn="ctr"/>
                      <a:endParaRPr lang="de-AT" sz="1800" dirty="0"/>
                    </a:p>
                  </a:txBody>
                  <a:tcPr>
                    <a:solidFill>
                      <a:srgbClr val="FFFF00">
                        <a:alpha val="55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AT" sz="1800" dirty="0" smtClean="0"/>
                        <a:t>Wirtschafts- und Unternehmensethik kommt nur dann zum Einsatz, wenn die Folgen einer unternehmerischen Handlung zu negativen externen Effekten führen. </a:t>
                      </a:r>
                    </a:p>
                    <a:p>
                      <a:pPr algn="ctr"/>
                      <a:endParaRPr lang="de-AT" sz="1800" dirty="0"/>
                    </a:p>
                  </a:txBody>
                  <a:tcPr>
                    <a:solidFill>
                      <a:schemeClr val="tx2">
                        <a:lumMod val="40000"/>
                        <a:lumOff val="60000"/>
                        <a:alpha val="52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AT" sz="1800" dirty="0" smtClean="0"/>
                        <a:t>Wirtschaftlicher Erfolg und Ethik sind miteinander vereinbar.</a:t>
                      </a:r>
                    </a:p>
                    <a:p>
                      <a:pPr algn="ctr"/>
                      <a:endParaRPr lang="de-AT" sz="18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de-AT" sz="1800" dirty="0" smtClean="0"/>
                        <a:t>Ethik im Zentrum</a:t>
                      </a:r>
                      <a:r>
                        <a:rPr lang="de-AT" sz="1800" baseline="0" dirty="0" smtClean="0"/>
                        <a:t> aller wirtschaftlichen Tätigkeiten, als Grundlage.</a:t>
                      </a:r>
                    </a:p>
                    <a:p>
                      <a:pPr algn="ctr"/>
                      <a:endParaRPr lang="de-AT" sz="1800" dirty="0"/>
                    </a:p>
                  </a:txBody>
                  <a:tcPr>
                    <a:solidFill>
                      <a:srgbClr val="92D050">
                        <a:alpha val="50000"/>
                      </a:srgbClr>
                    </a:solidFill>
                  </a:tcPr>
                </a:tc>
              </a:tr>
            </a:tbl>
          </a:graphicData>
        </a:graphic>
      </p:graphicFrame>
      <p:pic>
        <p:nvPicPr>
          <p:cNvPr id="3" name="Grafik 2" descr="Smile-pro.JPG"/>
          <p:cNvPicPr>
            <a:picLocks noChangeAspect="1"/>
          </p:cNvPicPr>
          <p:nvPr/>
        </p:nvPicPr>
        <p:blipFill>
          <a:blip r:embed="rId2" cstate="print"/>
          <a:stretch>
            <a:fillRect/>
          </a:stretch>
        </p:blipFill>
        <p:spPr>
          <a:xfrm>
            <a:off x="6876256" y="5445224"/>
            <a:ext cx="1296144" cy="1207193"/>
          </a:xfrm>
          <a:prstGeom prst="rect">
            <a:avLst/>
          </a:prstGeom>
        </p:spPr>
      </p:pic>
      <p:pic>
        <p:nvPicPr>
          <p:cNvPr id="51201" name="Picture 1" descr="C:\Program Files (x86)\Microsoft Office\MEDIA\CAGCAT10\j0222021.wmf"/>
          <p:cNvPicPr>
            <a:picLocks noChangeAspect="1" noChangeArrowheads="1"/>
          </p:cNvPicPr>
          <p:nvPr/>
        </p:nvPicPr>
        <p:blipFill>
          <a:blip r:embed="rId3" cstate="print"/>
          <a:srcRect/>
          <a:stretch>
            <a:fillRect/>
          </a:stretch>
        </p:blipFill>
        <p:spPr bwMode="auto">
          <a:xfrm>
            <a:off x="3995936" y="5373216"/>
            <a:ext cx="1178657" cy="1182893"/>
          </a:xfrm>
          <a:prstGeom prst="rect">
            <a:avLst/>
          </a:prstGeom>
          <a:noFill/>
        </p:spPr>
      </p:pic>
      <p:pic>
        <p:nvPicPr>
          <p:cNvPr id="51203" name="Picture 3" descr="C:\Program Files (x86)\Microsoft Office\MEDIA\CAGCAT10\j0285360.wmf"/>
          <p:cNvPicPr>
            <a:picLocks noChangeAspect="1" noChangeArrowheads="1"/>
          </p:cNvPicPr>
          <p:nvPr/>
        </p:nvPicPr>
        <p:blipFill>
          <a:blip r:embed="rId4" cstate="print"/>
          <a:srcRect/>
          <a:stretch>
            <a:fillRect/>
          </a:stretch>
        </p:blipFill>
        <p:spPr bwMode="auto">
          <a:xfrm>
            <a:off x="1331640" y="5229200"/>
            <a:ext cx="1028950" cy="1268953"/>
          </a:xfrm>
          <a:prstGeom prst="rect">
            <a:avLst/>
          </a:prstGeom>
          <a:noFill/>
        </p:spPr>
      </p:pic>
      <p:sp>
        <p:nvSpPr>
          <p:cNvPr id="7" name="Titel 1"/>
          <p:cNvSpPr>
            <a:spLocks noGrp="1"/>
          </p:cNvSpPr>
          <p:nvPr>
            <p:ph type="title"/>
          </p:nvPr>
        </p:nvSpPr>
        <p:spPr>
          <a:xfrm>
            <a:off x="467544" y="548680"/>
            <a:ext cx="8229600" cy="1287016"/>
          </a:xfrm>
        </p:spPr>
        <p:txBody>
          <a:bodyPr>
            <a:normAutofit/>
          </a:bodyPr>
          <a:lstStyle/>
          <a:p>
            <a:r>
              <a:rPr lang="de-AT" sz="3600" b="1" dirty="0" smtClean="0"/>
              <a:t>Gegenüberstellung der Ansätze</a:t>
            </a:r>
            <a:endParaRPr lang="de-AT" sz="36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de-AT" b="1" dirty="0" smtClean="0"/>
              <a:t>Wirtschafts- und Unternehmensethik</a:t>
            </a:r>
            <a:endParaRPr lang="de-AT" b="1" dirty="0"/>
          </a:p>
        </p:txBody>
      </p:sp>
      <p:sp>
        <p:nvSpPr>
          <p:cNvPr id="3" name="Inhaltsplatzhalter 2"/>
          <p:cNvSpPr>
            <a:spLocks noGrp="1"/>
          </p:cNvSpPr>
          <p:nvPr>
            <p:ph idx="1"/>
          </p:nvPr>
        </p:nvSpPr>
        <p:spPr>
          <a:xfrm>
            <a:off x="500034" y="1785926"/>
            <a:ext cx="8229600" cy="4525963"/>
          </a:xfrm>
        </p:spPr>
        <p:txBody>
          <a:bodyPr>
            <a:normAutofit fontScale="85000" lnSpcReduction="20000"/>
          </a:bodyPr>
          <a:lstStyle/>
          <a:p>
            <a:pPr>
              <a:buNone/>
            </a:pPr>
            <a:r>
              <a:rPr lang="de-AT" b="1" dirty="0" smtClean="0"/>
              <a:t>Wirtschaftsethik</a:t>
            </a:r>
          </a:p>
          <a:p>
            <a:r>
              <a:rPr lang="de-AT" dirty="0" smtClean="0"/>
              <a:t>soll Wirtschaft und Ethik vereinen</a:t>
            </a:r>
          </a:p>
          <a:p>
            <a:r>
              <a:rPr lang="de-AT" sz="3300" dirty="0" smtClean="0"/>
              <a:t>umfasst </a:t>
            </a:r>
            <a:r>
              <a:rPr lang="de-AT" sz="3300" dirty="0"/>
              <a:t>die Ethik aller </a:t>
            </a:r>
            <a:r>
              <a:rPr lang="de-AT" sz="3300" dirty="0" smtClean="0"/>
              <a:t>Wirtschaftsteilnehmer</a:t>
            </a:r>
          </a:p>
          <a:p>
            <a:pPr>
              <a:buNone/>
            </a:pPr>
            <a:endParaRPr lang="de-AT" b="1" dirty="0"/>
          </a:p>
          <a:p>
            <a:pPr>
              <a:buNone/>
            </a:pPr>
            <a:r>
              <a:rPr lang="de-AT" b="1" dirty="0" smtClean="0"/>
              <a:t>Unternehmensethik </a:t>
            </a:r>
          </a:p>
          <a:p>
            <a:r>
              <a:rPr lang="de-AT" sz="3400" dirty="0" smtClean="0"/>
              <a:t>ist ein Teil der Wirtschaftsethik</a:t>
            </a:r>
          </a:p>
          <a:p>
            <a:r>
              <a:rPr lang="de-AT" sz="3300" dirty="0" smtClean="0"/>
              <a:t>bezieht </a:t>
            </a:r>
            <a:r>
              <a:rPr lang="de-AT" sz="3300" dirty="0"/>
              <a:t>sich </a:t>
            </a:r>
            <a:r>
              <a:rPr lang="de-AT" sz="3300" dirty="0" smtClean="0"/>
              <a:t>auf </a:t>
            </a:r>
            <a:r>
              <a:rPr lang="de-AT" sz="3300" dirty="0"/>
              <a:t>das spezifische Handeln und Unterlassen </a:t>
            </a:r>
            <a:r>
              <a:rPr lang="de-AT" sz="3300" dirty="0" smtClean="0"/>
              <a:t>in Unternehmen </a:t>
            </a:r>
          </a:p>
          <a:p>
            <a:r>
              <a:rPr lang="de-AT" sz="3300" dirty="0" smtClean="0"/>
              <a:t>beschreibt </a:t>
            </a:r>
            <a:r>
              <a:rPr lang="de-AT" sz="3300" dirty="0"/>
              <a:t>Aspekte der Betriebswirtschaftslehre, die sich mit Zielen, Werten, Normen und Folgen des betrieblichen Wirtschaftens </a:t>
            </a:r>
            <a:r>
              <a:rPr lang="de-AT" sz="3300" dirty="0" smtClean="0"/>
              <a:t>beschäftigen</a:t>
            </a:r>
            <a:endParaRPr lang="de-AT" sz="3300" dirty="0"/>
          </a:p>
          <a:p>
            <a:endParaRPr lang="de-AT" dirty="0" smtClean="0"/>
          </a:p>
        </p:txBody>
      </p:sp>
      <p:sp>
        <p:nvSpPr>
          <p:cNvPr id="8" name="Foliennummernplatzhalter 7"/>
          <p:cNvSpPr>
            <a:spLocks noGrp="1"/>
          </p:cNvSpPr>
          <p:nvPr>
            <p:ph type="sldNum" sz="quarter" idx="12"/>
          </p:nvPr>
        </p:nvSpPr>
        <p:spPr/>
        <p:txBody>
          <a:bodyPr/>
          <a:lstStyle/>
          <a:p>
            <a:fld id="{D4F8DED2-BE3F-4C30-9833-681E8456912D}" type="slidenum">
              <a:rPr lang="de-AT" smtClean="0"/>
              <a:pPr/>
              <a:t>3</a:t>
            </a:fld>
            <a:endParaRPr lang="de-A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D4F8DED2-BE3F-4C30-9833-681E8456912D}" type="slidenum">
              <a:rPr lang="de-AT" smtClean="0"/>
              <a:pPr/>
              <a:t>4</a:t>
            </a:fld>
            <a:endParaRPr lang="de-AT" dirty="0"/>
          </a:p>
        </p:txBody>
      </p:sp>
      <p:graphicFrame>
        <p:nvGraphicFramePr>
          <p:cNvPr id="5" name="Diagramm 4"/>
          <p:cNvGraphicFramePr/>
          <p:nvPr/>
        </p:nvGraphicFramePr>
        <p:xfrm>
          <a:off x="323528" y="1772816"/>
          <a:ext cx="4752528"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52" name="AutoShape 4"/>
          <p:cNvSpPr>
            <a:spLocks noChangeArrowheads="1"/>
          </p:cNvSpPr>
          <p:nvPr/>
        </p:nvSpPr>
        <p:spPr bwMode="auto">
          <a:xfrm>
            <a:off x="3671392" y="1412777"/>
            <a:ext cx="5472608" cy="1152128"/>
          </a:xfrm>
          <a:prstGeom prst="homePlate">
            <a:avLst>
              <a:gd name="adj" fmla="val 127753"/>
            </a:avLst>
          </a:prstGeom>
          <a:solidFill>
            <a:srgbClr val="B6DDE8">
              <a:alpha val="8000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Oberste Ebene: Gesellschaft als Ganzes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z.B.  rechtliche, gesellschaftliche und wirtschaftliche Rahmenordnung   </a:t>
            </a:r>
            <a:endParaRPr kumimoji="0" lang="de-DE" b="0" i="0" u="none" strike="noStrike" cap="none" normalizeH="0" baseline="0" dirty="0" smtClean="0">
              <a:ln>
                <a:noFill/>
              </a:ln>
              <a:solidFill>
                <a:schemeClr val="tx1"/>
              </a:solidFill>
              <a:effectLst/>
              <a:latin typeface="Arial" pitchFamily="34" charset="0"/>
              <a:cs typeface="Arial" pitchFamily="34" charset="0"/>
            </a:endParaRPr>
          </a:p>
        </p:txBody>
      </p:sp>
      <p:sp>
        <p:nvSpPr>
          <p:cNvPr id="2051" name="AutoShape 3"/>
          <p:cNvSpPr>
            <a:spLocks noChangeArrowheads="1"/>
          </p:cNvSpPr>
          <p:nvPr/>
        </p:nvSpPr>
        <p:spPr bwMode="auto">
          <a:xfrm>
            <a:off x="3671392" y="2636912"/>
            <a:ext cx="5472608" cy="1368152"/>
          </a:xfrm>
          <a:prstGeom prst="homePlate">
            <a:avLst>
              <a:gd name="adj" fmla="val 159341"/>
            </a:avLst>
          </a:prstGeom>
          <a:solidFill>
            <a:srgbClr val="89EC6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Mittlere Ebene: Unternehmen, Organisationen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z.B. Unternehmen, Organisationen (Gewerkschaften etc.)             </a:t>
            </a:r>
            <a:endParaRPr kumimoji="0" lang="de-DE" b="0" i="0" u="none" strike="noStrike" cap="none" normalizeH="0" baseline="0" dirty="0" smtClean="0">
              <a:ln>
                <a:noFill/>
              </a:ln>
              <a:solidFill>
                <a:schemeClr val="tx1"/>
              </a:solidFill>
              <a:effectLst/>
              <a:latin typeface="Arial" pitchFamily="34" charset="0"/>
              <a:cs typeface="Arial" pitchFamily="34" charset="0"/>
            </a:endParaRPr>
          </a:p>
        </p:txBody>
      </p:sp>
      <p:sp>
        <p:nvSpPr>
          <p:cNvPr id="2050" name="AutoShape 2"/>
          <p:cNvSpPr>
            <a:spLocks noChangeArrowheads="1"/>
          </p:cNvSpPr>
          <p:nvPr/>
        </p:nvSpPr>
        <p:spPr bwMode="auto">
          <a:xfrm>
            <a:off x="3707904" y="4077072"/>
            <a:ext cx="5436096" cy="1368152"/>
          </a:xfrm>
          <a:prstGeom prst="homePlate">
            <a:avLst>
              <a:gd name="adj" fmla="val 159341"/>
            </a:avLst>
          </a:prstGeom>
          <a:solidFill>
            <a:srgbClr val="FABF8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Basisebene:  Der einzelne Mensch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z.B. Führungskräfte,  Mitarbeiter, Konsumenten, Bürger etc.            </a:t>
            </a:r>
            <a:endParaRPr kumimoji="0" lang="de-DE" b="0" i="0" u="none" strike="noStrike" cap="none" normalizeH="0" baseline="0" dirty="0" smtClean="0">
              <a:ln>
                <a:noFill/>
              </a:ln>
              <a:solidFill>
                <a:schemeClr val="tx1"/>
              </a:solidFill>
              <a:effectLst/>
              <a:latin typeface="Arial" pitchFamily="34" charset="0"/>
              <a:cs typeface="Arial" pitchFamily="34" charset="0"/>
            </a:endParaRPr>
          </a:p>
        </p:txBody>
      </p:sp>
      <p:sp>
        <p:nvSpPr>
          <p:cNvPr id="2055" name="Rectangle 7"/>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sz="800" b="0" i="0" u="none" strike="noStrike" cap="none" normalizeH="0" baseline="0" dirty="0" smtClean="0">
                <a:ln>
                  <a:noFill/>
                </a:ln>
                <a:solidFill>
                  <a:schemeClr val="tx1"/>
                </a:solidFill>
                <a:effectLst/>
                <a:latin typeface="Arial" pitchFamily="34" charset="0"/>
                <a:cs typeface="Arial" pitchFamily="34" charset="0"/>
              </a:rPr>
              <a:t/>
            </a:r>
            <a:br>
              <a:rPr kumimoji="0" lang="de-AT" sz="800" b="0" i="0" u="none" strike="noStrike" cap="none" normalizeH="0" baseline="0" dirty="0" smtClean="0">
                <a:ln>
                  <a:noFill/>
                </a:ln>
                <a:solidFill>
                  <a:schemeClr val="tx1"/>
                </a:solidFill>
                <a:effectLst/>
                <a:latin typeface="Arial" pitchFamily="34" charset="0"/>
                <a:cs typeface="Arial" pitchFamily="34" charset="0"/>
              </a:rPr>
            </a:br>
            <a:endParaRPr kumimoji="0" lang="de-AT"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A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8" name="Rectangle 10"/>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AT" dirty="0"/>
          </a:p>
        </p:txBody>
      </p:sp>
      <p:sp>
        <p:nvSpPr>
          <p:cNvPr id="13" name="Textfeld 12"/>
          <p:cNvSpPr txBox="1"/>
          <p:nvPr/>
        </p:nvSpPr>
        <p:spPr>
          <a:xfrm>
            <a:off x="251520" y="332656"/>
            <a:ext cx="8568952" cy="584775"/>
          </a:xfrm>
          <a:prstGeom prst="rect">
            <a:avLst/>
          </a:prstGeom>
          <a:noFill/>
        </p:spPr>
        <p:txBody>
          <a:bodyPr wrap="square" rtlCol="0">
            <a:spAutoFit/>
          </a:bodyPr>
          <a:lstStyle/>
          <a:p>
            <a:r>
              <a:rPr lang="de-AT" sz="3200" b="1" dirty="0" smtClean="0"/>
              <a:t>Wirtschafts-, Unternehmens-, Individualethik</a:t>
            </a:r>
            <a:endParaRPr lang="de-AT" sz="3200" b="1" dirty="0"/>
          </a:p>
        </p:txBody>
      </p:sp>
      <p:pic>
        <p:nvPicPr>
          <p:cNvPr id="10" name="Grafik 9" descr="charlie.brown.JPG"/>
          <p:cNvPicPr>
            <a:picLocks noChangeAspect="1"/>
          </p:cNvPicPr>
          <p:nvPr/>
        </p:nvPicPr>
        <p:blipFill>
          <a:blip r:embed="rId7" cstate="print"/>
          <a:stretch>
            <a:fillRect/>
          </a:stretch>
        </p:blipFill>
        <p:spPr>
          <a:xfrm>
            <a:off x="827584" y="4005064"/>
            <a:ext cx="611820" cy="1008112"/>
          </a:xfrm>
          <a:prstGeom prst="rect">
            <a:avLst/>
          </a:prstGeom>
        </p:spPr>
      </p:pic>
      <p:pic>
        <p:nvPicPr>
          <p:cNvPr id="11" name="Grafik 10" descr="Gruppenarbeit.jpg"/>
          <p:cNvPicPr>
            <a:picLocks noChangeAspect="1"/>
          </p:cNvPicPr>
          <p:nvPr/>
        </p:nvPicPr>
        <p:blipFill>
          <a:blip r:embed="rId8" cstate="print"/>
          <a:stretch>
            <a:fillRect/>
          </a:stretch>
        </p:blipFill>
        <p:spPr>
          <a:xfrm>
            <a:off x="539552" y="2996952"/>
            <a:ext cx="1152128" cy="864096"/>
          </a:xfrm>
          <a:prstGeom prst="rect">
            <a:avLst/>
          </a:prstGeom>
        </p:spPr>
      </p:pic>
      <p:pic>
        <p:nvPicPr>
          <p:cNvPr id="3073" name="Picture 1" descr="C:\Program Files (x86)\Microsoft Office\MEDIA\CAGCAT10\j0285360.wmf"/>
          <p:cNvPicPr>
            <a:picLocks noChangeAspect="1" noChangeArrowheads="1"/>
          </p:cNvPicPr>
          <p:nvPr/>
        </p:nvPicPr>
        <p:blipFill>
          <a:blip r:embed="rId9" cstate="print"/>
          <a:srcRect/>
          <a:stretch>
            <a:fillRect/>
          </a:stretch>
        </p:blipFill>
        <p:spPr bwMode="auto">
          <a:xfrm>
            <a:off x="755576" y="1772816"/>
            <a:ext cx="853784" cy="10529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1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linds(horizontal)">
                                      <p:cBhvr>
                                        <p:cTn id="12" dur="10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linds(horizontal)">
                                      <p:cBhvr>
                                        <p:cTn id="17"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051" grpId="0" animBg="1"/>
      <p:bldP spid="20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32656"/>
            <a:ext cx="8229600" cy="1143000"/>
          </a:xfrm>
        </p:spPr>
        <p:txBody>
          <a:bodyPr>
            <a:noAutofit/>
          </a:bodyPr>
          <a:lstStyle/>
          <a:p>
            <a:pPr algn="l"/>
            <a:r>
              <a:rPr lang="de-AT" sz="4000" b="1" dirty="0" smtClean="0"/>
              <a:t>Wirtschafts- und Unternehmensethik in der Praxis</a:t>
            </a:r>
            <a:endParaRPr lang="de-AT" sz="4000" b="1" dirty="0"/>
          </a:p>
        </p:txBody>
      </p:sp>
      <p:sp>
        <p:nvSpPr>
          <p:cNvPr id="6" name="Inhaltsplatzhalter 2"/>
          <p:cNvSpPr txBox="1">
            <a:spLocks/>
          </p:cNvSpPr>
          <p:nvPr/>
        </p:nvSpPr>
        <p:spPr>
          <a:xfrm>
            <a:off x="395536" y="1556793"/>
            <a:ext cx="8229600" cy="86409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AT"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AT" sz="3200" b="0" i="0" u="sng"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AT" sz="3200" b="0" i="0" u="sng"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AT"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AT"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de-AT"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Foliennummernplatzhalter 8"/>
          <p:cNvSpPr>
            <a:spLocks noGrp="1"/>
          </p:cNvSpPr>
          <p:nvPr>
            <p:ph type="sldNum" sz="quarter" idx="12"/>
          </p:nvPr>
        </p:nvSpPr>
        <p:spPr/>
        <p:txBody>
          <a:bodyPr/>
          <a:lstStyle/>
          <a:p>
            <a:fld id="{D4F8DED2-BE3F-4C30-9833-681E8456912D}" type="slidenum">
              <a:rPr lang="de-AT" b="1" smtClean="0">
                <a:latin typeface="Arial" pitchFamily="34" charset="0"/>
                <a:cs typeface="Arial" pitchFamily="34" charset="0"/>
              </a:rPr>
              <a:pPr/>
              <a:t>5</a:t>
            </a:fld>
            <a:endParaRPr lang="de-AT" b="1" dirty="0">
              <a:latin typeface="Arial" pitchFamily="34" charset="0"/>
              <a:cs typeface="Arial" pitchFamily="34" charset="0"/>
            </a:endParaRPr>
          </a:p>
        </p:txBody>
      </p:sp>
      <p:sp>
        <p:nvSpPr>
          <p:cNvPr id="7" name="Inhaltsplatzhalter 6"/>
          <p:cNvSpPr>
            <a:spLocks noGrp="1"/>
          </p:cNvSpPr>
          <p:nvPr>
            <p:ph idx="1"/>
          </p:nvPr>
        </p:nvSpPr>
        <p:spPr>
          <a:xfrm>
            <a:off x="457200" y="1600200"/>
            <a:ext cx="8229600" cy="4853136"/>
          </a:xfrm>
        </p:spPr>
        <p:txBody>
          <a:bodyPr>
            <a:normAutofit fontScale="92500" lnSpcReduction="10000"/>
          </a:bodyPr>
          <a:lstStyle/>
          <a:p>
            <a:r>
              <a:rPr lang="de-AT" dirty="0" smtClean="0"/>
              <a:t>Unternehmenskultur (Werte, Normen in dem Unternehmensleitbild etc.)</a:t>
            </a:r>
          </a:p>
          <a:p>
            <a:r>
              <a:rPr lang="de-AT" dirty="0" smtClean="0"/>
              <a:t>Compliance Management (Einhaltung von Gesetzen, Richtlinien und Kodizes)</a:t>
            </a:r>
          </a:p>
          <a:p>
            <a:r>
              <a:rPr lang="de-AT" dirty="0" smtClean="0"/>
              <a:t>Soziale Verantwortung von Unternehmen (Corporate </a:t>
            </a:r>
            <a:r>
              <a:rPr lang="de-AT" dirty="0" smtClean="0"/>
              <a:t>Citizenship</a:t>
            </a:r>
            <a:r>
              <a:rPr lang="de-AT" dirty="0" smtClean="0"/>
              <a:t>, Sponsoring, Wohltätigkeitsprogramme, Nachhaltigkeit etc.)</a:t>
            </a:r>
          </a:p>
          <a:p>
            <a:r>
              <a:rPr lang="de-AT" dirty="0" smtClean="0"/>
              <a:t>Ethische Unternehmensführung</a:t>
            </a:r>
          </a:p>
          <a:p>
            <a:r>
              <a:rPr lang="de-AT" dirty="0" smtClean="0"/>
              <a:t>Diverse </a:t>
            </a:r>
            <a:r>
              <a:rPr lang="de-AT" dirty="0" smtClean="0"/>
              <a:t>Ethik- und Nachhaltigkeitsprogramme </a:t>
            </a:r>
            <a:r>
              <a:rPr lang="de-AT" dirty="0" smtClean="0"/>
              <a:t>und vieles mehr… </a:t>
            </a:r>
            <a:endParaRPr lang="de-A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D4F8DED2-BE3F-4C30-9833-681E8456912D}" type="slidenum">
              <a:rPr lang="de-AT" smtClean="0"/>
              <a:pPr/>
              <a:t>6</a:t>
            </a:fld>
            <a:endParaRPr lang="de-AT" dirty="0"/>
          </a:p>
        </p:txBody>
      </p:sp>
      <p:pic>
        <p:nvPicPr>
          <p:cNvPr id="1026" name="Picture 2"/>
          <p:cNvPicPr>
            <a:picLocks noChangeAspect="1" noChangeArrowheads="1"/>
          </p:cNvPicPr>
          <p:nvPr/>
        </p:nvPicPr>
        <p:blipFill>
          <a:blip r:embed="rId2" cstate="print"/>
          <a:srcRect/>
          <a:stretch>
            <a:fillRect/>
          </a:stretch>
        </p:blipFill>
        <p:spPr bwMode="auto">
          <a:xfrm>
            <a:off x="323528" y="2924944"/>
            <a:ext cx="7704856" cy="996052"/>
          </a:xfrm>
          <a:prstGeom prst="rect">
            <a:avLst/>
          </a:prstGeom>
          <a:noFill/>
          <a:ln w="9525">
            <a:solidFill>
              <a:schemeClr val="accent1"/>
            </a:solid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347864" y="5301208"/>
            <a:ext cx="2592288" cy="1345521"/>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11560" y="5301208"/>
            <a:ext cx="2781300" cy="117157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539552" y="4869160"/>
            <a:ext cx="3952875" cy="533400"/>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539552" y="4221088"/>
            <a:ext cx="2162175" cy="609600"/>
          </a:xfrm>
          <a:prstGeom prst="rect">
            <a:avLst/>
          </a:prstGeom>
          <a:noFill/>
          <a:ln w="9525">
            <a:noFill/>
            <a:miter lim="800000"/>
            <a:headEnd/>
            <a:tailEnd/>
          </a:ln>
        </p:spPr>
      </p:pic>
      <p:sp>
        <p:nvSpPr>
          <p:cNvPr id="11" name="Rechteck 10"/>
          <p:cNvSpPr/>
          <p:nvPr/>
        </p:nvSpPr>
        <p:spPr>
          <a:xfrm>
            <a:off x="395536" y="4149080"/>
            <a:ext cx="5328592" cy="23762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pic>
        <p:nvPicPr>
          <p:cNvPr id="1031" name="Picture 7"/>
          <p:cNvPicPr>
            <a:picLocks noChangeAspect="1" noChangeArrowheads="1"/>
          </p:cNvPicPr>
          <p:nvPr/>
        </p:nvPicPr>
        <p:blipFill>
          <a:blip r:embed="rId7" cstate="print"/>
          <a:srcRect/>
          <a:stretch>
            <a:fillRect/>
          </a:stretch>
        </p:blipFill>
        <p:spPr bwMode="auto">
          <a:xfrm>
            <a:off x="467544" y="1340768"/>
            <a:ext cx="5355440" cy="1255390"/>
          </a:xfrm>
          <a:prstGeom prst="rect">
            <a:avLst/>
          </a:prstGeom>
          <a:noFill/>
          <a:ln w="9525">
            <a:noFill/>
            <a:miter lim="800000"/>
            <a:headEnd/>
            <a:tailEnd/>
          </a:ln>
        </p:spPr>
      </p:pic>
      <p:pic>
        <p:nvPicPr>
          <p:cNvPr id="1032" name="Picture 8"/>
          <p:cNvPicPr>
            <a:picLocks noChangeAspect="1" noChangeArrowheads="1"/>
          </p:cNvPicPr>
          <p:nvPr/>
        </p:nvPicPr>
        <p:blipFill>
          <a:blip r:embed="rId8" cstate="print"/>
          <a:srcRect/>
          <a:stretch>
            <a:fillRect/>
          </a:stretch>
        </p:blipFill>
        <p:spPr bwMode="auto">
          <a:xfrm>
            <a:off x="467544" y="548680"/>
            <a:ext cx="2324100" cy="781050"/>
          </a:xfrm>
          <a:prstGeom prst="rect">
            <a:avLst/>
          </a:prstGeom>
          <a:noFill/>
          <a:ln w="9525">
            <a:noFill/>
            <a:miter lim="800000"/>
            <a:headEnd/>
            <a:tailEnd/>
          </a:ln>
        </p:spPr>
      </p:pic>
      <p:sp>
        <p:nvSpPr>
          <p:cNvPr id="14" name="Rechteck 13"/>
          <p:cNvSpPr/>
          <p:nvPr/>
        </p:nvSpPr>
        <p:spPr>
          <a:xfrm>
            <a:off x="323528" y="476672"/>
            <a:ext cx="5688632" cy="223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pic>
        <p:nvPicPr>
          <p:cNvPr id="1033" name="Picture 9"/>
          <p:cNvPicPr>
            <a:picLocks noChangeAspect="1" noChangeArrowheads="1"/>
          </p:cNvPicPr>
          <p:nvPr/>
        </p:nvPicPr>
        <p:blipFill>
          <a:blip r:embed="rId9" cstate="print"/>
          <a:srcRect/>
          <a:stretch>
            <a:fillRect/>
          </a:stretch>
        </p:blipFill>
        <p:spPr bwMode="auto">
          <a:xfrm>
            <a:off x="5940152" y="2924944"/>
            <a:ext cx="2076450" cy="438150"/>
          </a:xfrm>
          <a:prstGeom prst="rect">
            <a:avLst/>
          </a:prstGeom>
          <a:noFill/>
          <a:ln w="9525">
            <a:noFill/>
            <a:miter lim="800000"/>
            <a:headEnd/>
            <a:tailEnd/>
          </a:ln>
        </p:spPr>
      </p:pic>
      <p:pic>
        <p:nvPicPr>
          <p:cNvPr id="1034" name="Picture 10"/>
          <p:cNvPicPr>
            <a:picLocks noChangeAspect="1" noChangeArrowheads="1"/>
          </p:cNvPicPr>
          <p:nvPr/>
        </p:nvPicPr>
        <p:blipFill>
          <a:blip r:embed="rId10" cstate="print"/>
          <a:srcRect/>
          <a:stretch>
            <a:fillRect/>
          </a:stretch>
        </p:blipFill>
        <p:spPr bwMode="auto">
          <a:xfrm>
            <a:off x="6714079" y="4725144"/>
            <a:ext cx="2429921" cy="2420888"/>
          </a:xfrm>
          <a:prstGeom prst="rect">
            <a:avLst/>
          </a:prstGeom>
          <a:noFill/>
          <a:ln w="9525">
            <a:noFill/>
            <a:miter lim="800000"/>
            <a:headEnd/>
            <a:tailEnd/>
          </a:ln>
        </p:spPr>
      </p:pic>
      <p:pic>
        <p:nvPicPr>
          <p:cNvPr id="1035" name="Picture 11"/>
          <p:cNvPicPr>
            <a:picLocks noChangeAspect="1" noChangeArrowheads="1"/>
          </p:cNvPicPr>
          <p:nvPr/>
        </p:nvPicPr>
        <p:blipFill>
          <a:blip r:embed="rId11" cstate="print"/>
          <a:srcRect/>
          <a:stretch>
            <a:fillRect/>
          </a:stretch>
        </p:blipFill>
        <p:spPr bwMode="auto">
          <a:xfrm>
            <a:off x="6732240" y="4077072"/>
            <a:ext cx="2160240" cy="654966"/>
          </a:xfrm>
          <a:prstGeom prst="rect">
            <a:avLst/>
          </a:prstGeom>
          <a:noFill/>
          <a:ln w="9525">
            <a:noFill/>
            <a:miter lim="800000"/>
            <a:headEnd/>
            <a:tailEnd/>
          </a:ln>
        </p:spPr>
      </p:pic>
      <p:pic>
        <p:nvPicPr>
          <p:cNvPr id="1036" name="Picture 12"/>
          <p:cNvPicPr>
            <a:picLocks noChangeAspect="1" noChangeArrowheads="1"/>
          </p:cNvPicPr>
          <p:nvPr/>
        </p:nvPicPr>
        <p:blipFill>
          <a:blip r:embed="rId12" cstate="print"/>
          <a:srcRect/>
          <a:stretch>
            <a:fillRect/>
          </a:stretch>
        </p:blipFill>
        <p:spPr bwMode="auto">
          <a:xfrm>
            <a:off x="6228184" y="980728"/>
            <a:ext cx="1901011" cy="432048"/>
          </a:xfrm>
          <a:prstGeom prst="rect">
            <a:avLst/>
          </a:prstGeom>
          <a:noFill/>
          <a:ln w="9525">
            <a:noFill/>
            <a:miter lim="800000"/>
            <a:headEnd/>
            <a:tailEnd/>
          </a:ln>
        </p:spPr>
      </p:pic>
      <p:pic>
        <p:nvPicPr>
          <p:cNvPr id="1037" name="Picture 13"/>
          <p:cNvPicPr>
            <a:picLocks noChangeAspect="1" noChangeArrowheads="1"/>
          </p:cNvPicPr>
          <p:nvPr/>
        </p:nvPicPr>
        <p:blipFill>
          <a:blip r:embed="rId13" cstate="print"/>
          <a:srcRect/>
          <a:stretch>
            <a:fillRect/>
          </a:stretch>
        </p:blipFill>
        <p:spPr bwMode="auto">
          <a:xfrm>
            <a:off x="6156176" y="260648"/>
            <a:ext cx="1914525" cy="723900"/>
          </a:xfrm>
          <a:prstGeom prst="rect">
            <a:avLst/>
          </a:prstGeom>
          <a:noFill/>
          <a:ln w="9525">
            <a:noFill/>
            <a:miter lim="800000"/>
            <a:headEnd/>
            <a:tailEnd/>
          </a:ln>
        </p:spPr>
      </p:pic>
      <p:pic>
        <p:nvPicPr>
          <p:cNvPr id="1038" name="Picture 14"/>
          <p:cNvPicPr>
            <a:picLocks noChangeAspect="1" noChangeArrowheads="1"/>
          </p:cNvPicPr>
          <p:nvPr/>
        </p:nvPicPr>
        <p:blipFill>
          <a:blip r:embed="rId14" cstate="print"/>
          <a:srcRect/>
          <a:stretch>
            <a:fillRect/>
          </a:stretch>
        </p:blipFill>
        <p:spPr bwMode="auto">
          <a:xfrm>
            <a:off x="6156176" y="2204864"/>
            <a:ext cx="2987824" cy="367283"/>
          </a:xfrm>
          <a:prstGeom prst="rect">
            <a:avLst/>
          </a:prstGeom>
          <a:noFill/>
          <a:ln w="9525">
            <a:noFill/>
            <a:miter lim="800000"/>
            <a:headEnd/>
            <a:tailEnd/>
          </a:ln>
        </p:spPr>
      </p:pic>
      <p:pic>
        <p:nvPicPr>
          <p:cNvPr id="1039" name="Picture 15"/>
          <p:cNvPicPr>
            <a:picLocks noChangeAspect="1" noChangeArrowheads="1"/>
          </p:cNvPicPr>
          <p:nvPr/>
        </p:nvPicPr>
        <p:blipFill>
          <a:blip r:embed="rId15" cstate="print"/>
          <a:srcRect/>
          <a:stretch>
            <a:fillRect/>
          </a:stretch>
        </p:blipFill>
        <p:spPr bwMode="auto">
          <a:xfrm>
            <a:off x="6156176" y="1484784"/>
            <a:ext cx="1771650" cy="733425"/>
          </a:xfrm>
          <a:prstGeom prst="rect">
            <a:avLst/>
          </a:prstGeom>
          <a:noFill/>
          <a:ln w="9525">
            <a:noFill/>
            <a:miter lim="800000"/>
            <a:headEnd/>
            <a:tailEnd/>
          </a:ln>
        </p:spPr>
      </p:pic>
      <p:sp>
        <p:nvSpPr>
          <p:cNvPr id="22" name="Rechteck 21"/>
          <p:cNvSpPr/>
          <p:nvPr/>
        </p:nvSpPr>
        <p:spPr>
          <a:xfrm>
            <a:off x="6156176" y="260648"/>
            <a:ext cx="2016224"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3" name="Rechteck 22"/>
          <p:cNvSpPr/>
          <p:nvPr/>
        </p:nvSpPr>
        <p:spPr>
          <a:xfrm>
            <a:off x="6156176" y="1556792"/>
            <a:ext cx="2987824"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4" name="Rechteck 23"/>
          <p:cNvSpPr/>
          <p:nvPr/>
        </p:nvSpPr>
        <p:spPr>
          <a:xfrm>
            <a:off x="6732240" y="4149080"/>
            <a:ext cx="2411760" cy="27089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5" name="Rechteck 24"/>
          <p:cNvSpPr/>
          <p:nvPr/>
        </p:nvSpPr>
        <p:spPr>
          <a:xfrm>
            <a:off x="395536" y="4149080"/>
            <a:ext cx="5328592" cy="122413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AT" sz="3600" b="1" dirty="0" smtClean="0"/>
              <a:t>Unternehmenskultur</a:t>
            </a:r>
            <a:endParaRPr lang="de-AT" sz="3600" b="1" dirty="0"/>
          </a:p>
        </p:txBody>
      </p:sp>
      <p:sp>
        <p:nvSpPr>
          <p:cNvPr id="26" name="Rechteck 25"/>
          <p:cNvSpPr/>
          <p:nvPr/>
        </p:nvSpPr>
        <p:spPr>
          <a:xfrm>
            <a:off x="6156176" y="260648"/>
            <a:ext cx="2016224" cy="115212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de-AT" b="1" dirty="0" smtClean="0"/>
              <a:t>Compliance Management</a:t>
            </a:r>
            <a:endParaRPr lang="de-AT" b="1" dirty="0"/>
          </a:p>
        </p:txBody>
      </p:sp>
      <p:sp>
        <p:nvSpPr>
          <p:cNvPr id="27" name="Rechteck 26"/>
          <p:cNvSpPr/>
          <p:nvPr/>
        </p:nvSpPr>
        <p:spPr>
          <a:xfrm>
            <a:off x="6732240" y="4149080"/>
            <a:ext cx="2411760" cy="27089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de-AT" sz="2400" b="1" dirty="0" smtClean="0"/>
              <a:t>Soziale Verantwortung</a:t>
            </a:r>
            <a:endParaRPr lang="de-AT" sz="2400" b="1" dirty="0"/>
          </a:p>
        </p:txBody>
      </p:sp>
      <p:sp>
        <p:nvSpPr>
          <p:cNvPr id="28" name="Rechteck 27"/>
          <p:cNvSpPr/>
          <p:nvPr/>
        </p:nvSpPr>
        <p:spPr>
          <a:xfrm>
            <a:off x="395536" y="5373216"/>
            <a:ext cx="3024336" cy="1152128"/>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de-AT" sz="2800" b="1" dirty="0" smtClean="0"/>
              <a:t>Sponsoring</a:t>
            </a:r>
            <a:endParaRPr lang="de-AT" sz="2800" b="1" dirty="0"/>
          </a:p>
        </p:txBody>
      </p:sp>
      <p:sp>
        <p:nvSpPr>
          <p:cNvPr id="29" name="Rechteck 28"/>
          <p:cNvSpPr/>
          <p:nvPr/>
        </p:nvSpPr>
        <p:spPr>
          <a:xfrm>
            <a:off x="3419872" y="5373216"/>
            <a:ext cx="2304256" cy="11521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de-AT" sz="2800" b="1" dirty="0" smtClean="0"/>
              <a:t>Wohltätigkeit</a:t>
            </a:r>
            <a:endParaRPr lang="de-AT" sz="2800" b="1" dirty="0"/>
          </a:p>
        </p:txBody>
      </p:sp>
      <p:sp>
        <p:nvSpPr>
          <p:cNvPr id="30" name="Rechteck 29"/>
          <p:cNvSpPr/>
          <p:nvPr/>
        </p:nvSpPr>
        <p:spPr>
          <a:xfrm>
            <a:off x="323528" y="476672"/>
            <a:ext cx="5688632" cy="223224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AT" sz="3200" b="1" dirty="0" smtClean="0"/>
              <a:t>Ethische Unternehmensführung</a:t>
            </a:r>
            <a:endParaRPr lang="de-AT" sz="3200" b="1" dirty="0"/>
          </a:p>
        </p:txBody>
      </p:sp>
      <p:sp>
        <p:nvSpPr>
          <p:cNvPr id="31" name="Rechteck 30"/>
          <p:cNvSpPr/>
          <p:nvPr/>
        </p:nvSpPr>
        <p:spPr>
          <a:xfrm>
            <a:off x="323528" y="2852936"/>
            <a:ext cx="7848872" cy="115212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AT" sz="3600" b="1" dirty="0" smtClean="0"/>
              <a:t>Unternehmenskultur</a:t>
            </a:r>
            <a:endParaRPr lang="de-AT" sz="3600" b="1" dirty="0"/>
          </a:p>
        </p:txBody>
      </p:sp>
      <p:sp>
        <p:nvSpPr>
          <p:cNvPr id="32" name="Rechteck 31"/>
          <p:cNvSpPr/>
          <p:nvPr/>
        </p:nvSpPr>
        <p:spPr>
          <a:xfrm>
            <a:off x="6084168" y="1484784"/>
            <a:ext cx="3059832" cy="10801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de-AT" b="1" dirty="0" smtClean="0"/>
              <a:t>Soziale Verantwortung</a:t>
            </a:r>
            <a:endParaRPr lang="de-AT"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10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linds(horizontal)">
                                      <p:cBhvr>
                                        <p:cTn id="10" dur="10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10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blinds(horizontal)">
                                      <p:cBhvr>
                                        <p:cTn id="20" dur="1000"/>
                                        <p:tgtEl>
                                          <p:spTgt spid="3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linds(horizontal)">
                                      <p:cBhvr>
                                        <p:cTn id="23" dur="1000"/>
                                        <p:tgtEl>
                                          <p:spTgt spid="2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blinds(horizontal)">
                                      <p:cBhvr>
                                        <p:cTn id="26" dur="1000"/>
                                        <p:tgtEl>
                                          <p:spTgt spid="2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blinds(horizontal)">
                                      <p:cBhvr>
                                        <p:cTn id="29" dur="10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linds(horizontal)">
                                      <p:cBhvr>
                                        <p:cTn id="34"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l"/>
            <a:r>
              <a:rPr lang="de-AT" sz="4000" b="1" dirty="0" smtClean="0"/>
              <a:t>Wirtschafts- und Unternehmensethik </a:t>
            </a:r>
            <a:br>
              <a:rPr lang="de-AT" sz="4000" b="1" dirty="0" smtClean="0"/>
            </a:br>
            <a:r>
              <a:rPr lang="de-AT" sz="4000" b="1" dirty="0" smtClean="0"/>
              <a:t>Wozu?</a:t>
            </a:r>
            <a:endParaRPr lang="de-AT" sz="4000" b="1" dirty="0"/>
          </a:p>
        </p:txBody>
      </p:sp>
      <p:sp>
        <p:nvSpPr>
          <p:cNvPr id="6" name="Inhaltsplatzhalter 2"/>
          <p:cNvSpPr txBox="1">
            <a:spLocks/>
          </p:cNvSpPr>
          <p:nvPr/>
        </p:nvSpPr>
        <p:spPr>
          <a:xfrm>
            <a:off x="395536" y="1556793"/>
            <a:ext cx="8229600" cy="86409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AT"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AT" sz="3200" b="0" i="0" u="sng"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AT" sz="3200" b="0" i="0" u="sng"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AT"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AT"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de-AT"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Foliennummernplatzhalter 4"/>
          <p:cNvSpPr>
            <a:spLocks noGrp="1"/>
          </p:cNvSpPr>
          <p:nvPr>
            <p:ph type="sldNum" sz="quarter" idx="12"/>
          </p:nvPr>
        </p:nvSpPr>
        <p:spPr/>
        <p:txBody>
          <a:bodyPr/>
          <a:lstStyle/>
          <a:p>
            <a:fld id="{D4F8DED2-BE3F-4C30-9833-681E8456912D}" type="slidenum">
              <a:rPr lang="de-AT" smtClean="0"/>
              <a:pPr/>
              <a:t>7</a:t>
            </a:fld>
            <a:endParaRPr lang="de-AT" dirty="0"/>
          </a:p>
        </p:txBody>
      </p:sp>
      <p:sp>
        <p:nvSpPr>
          <p:cNvPr id="7" name="Textfeld 6"/>
          <p:cNvSpPr txBox="1"/>
          <p:nvPr/>
        </p:nvSpPr>
        <p:spPr>
          <a:xfrm>
            <a:off x="395536" y="1628800"/>
            <a:ext cx="5976664" cy="923330"/>
          </a:xfrm>
          <a:prstGeom prst="rect">
            <a:avLst/>
          </a:prstGeom>
          <a:noFill/>
        </p:spPr>
        <p:txBody>
          <a:bodyPr wrap="square" rtlCol="0">
            <a:spAutoFit/>
          </a:bodyPr>
          <a:lstStyle/>
          <a:p>
            <a:r>
              <a:rPr lang="de-AT" sz="3600" b="1" u="sng" dirty="0" smtClean="0"/>
              <a:t>Diskussionsfrage:</a:t>
            </a:r>
          </a:p>
          <a:p>
            <a:endParaRPr lang="de-AT" dirty="0"/>
          </a:p>
        </p:txBody>
      </p:sp>
      <p:sp>
        <p:nvSpPr>
          <p:cNvPr id="8" name="Wolke 7"/>
          <p:cNvSpPr/>
          <p:nvPr/>
        </p:nvSpPr>
        <p:spPr>
          <a:xfrm>
            <a:off x="539552" y="2276872"/>
            <a:ext cx="8424936" cy="3312368"/>
          </a:xfrm>
          <a:prstGeom prst="cloud">
            <a:avLst/>
          </a:prstGeom>
          <a:solidFill>
            <a:schemeClr val="accent1">
              <a:lumMod val="40000"/>
              <a:lumOff val="60000"/>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3200" b="1" i="1" dirty="0" smtClean="0">
                <a:solidFill>
                  <a:schemeClr val="tx1"/>
                </a:solidFill>
              </a:rPr>
              <a:t>Warum sollte sich ein Unternehmen mit dem Thema Wirtschafts- und Unternehmensethik beschäftigen?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D4F8DED2-BE3F-4C30-9833-681E8456912D}" type="slidenum">
              <a:rPr lang="de-AT" smtClean="0"/>
              <a:pPr/>
              <a:t>8</a:t>
            </a:fld>
            <a:endParaRPr lang="de-AT" dirty="0"/>
          </a:p>
        </p:txBody>
      </p:sp>
      <p:pic>
        <p:nvPicPr>
          <p:cNvPr id="7" name="Grafik 6"/>
          <p:cNvPicPr/>
          <p:nvPr/>
        </p:nvPicPr>
        <p:blipFill>
          <a:blip r:embed="rId2" cstate="print"/>
          <a:srcRect/>
          <a:stretch>
            <a:fillRect/>
          </a:stretch>
        </p:blipFill>
        <p:spPr bwMode="auto">
          <a:xfrm>
            <a:off x="467544" y="476672"/>
            <a:ext cx="8460432" cy="6165304"/>
          </a:xfrm>
          <a:prstGeom prst="rect">
            <a:avLst/>
          </a:prstGeom>
          <a:noFill/>
          <a:ln w="9525">
            <a:noFill/>
            <a:miter lim="800000"/>
            <a:headEnd/>
            <a:tailEnd/>
          </a:ln>
        </p:spPr>
      </p:pic>
      <p:sp>
        <p:nvSpPr>
          <p:cNvPr id="29697" name="Rectangle 1"/>
          <p:cNvSpPr>
            <a:spLocks noChangeArrowheads="1"/>
          </p:cNvSpPr>
          <p:nvPr/>
        </p:nvSpPr>
        <p:spPr bwMode="auto">
          <a:xfrm>
            <a:off x="0" y="6642556"/>
            <a:ext cx="3502882"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sz="800" b="0" i="1" u="none" strike="noStrike" cap="none" normalizeH="0" baseline="0" dirty="0" smtClean="0">
                <a:ln>
                  <a:noFill/>
                </a:ln>
                <a:solidFill>
                  <a:schemeClr val="tx1"/>
                </a:solidFill>
                <a:effectLst/>
                <a:latin typeface="Arial" pitchFamily="34" charset="0"/>
                <a:ea typeface="Calibri" pitchFamily="34" charset="0"/>
                <a:cs typeface="Arial" pitchFamily="34" charset="0"/>
              </a:rPr>
              <a:t>Abbildung: Das St. Galler Management-Modell, R</a:t>
            </a:r>
            <a:r>
              <a:rPr kumimoji="0" lang="de-AT" sz="800" b="0" i="1" u="none" strike="noStrike" cap="none" normalizeH="0" baseline="0" dirty="0" smtClean="0">
                <a:ln>
                  <a:noFill/>
                </a:ln>
                <a:solidFill>
                  <a:schemeClr val="tx1"/>
                </a:solidFill>
                <a:effectLst/>
                <a:latin typeface="Calibri"/>
                <a:ea typeface="Calibri" pitchFamily="34" charset="0"/>
                <a:cs typeface="Arial" pitchFamily="34" charset="0"/>
              </a:rPr>
              <a:t>ü</a:t>
            </a:r>
            <a:r>
              <a:rPr kumimoji="0" lang="de-AT" sz="800" b="0" i="1" u="none" strike="noStrike" cap="none" normalizeH="0" baseline="0" dirty="0" smtClean="0">
                <a:ln>
                  <a:noFill/>
                </a:ln>
                <a:solidFill>
                  <a:schemeClr val="tx1"/>
                </a:solidFill>
                <a:effectLst/>
                <a:latin typeface="Arial" pitchFamily="34" charset="0"/>
                <a:ea typeface="Calibri" pitchFamily="34" charset="0"/>
                <a:cs typeface="Arial" pitchFamily="34" charset="0"/>
              </a:rPr>
              <a:t>egg-St</a:t>
            </a:r>
            <a:r>
              <a:rPr kumimoji="0" lang="de-AT" sz="800" b="0" i="1" u="none" strike="noStrike" cap="none" normalizeH="0" baseline="0" dirty="0" smtClean="0">
                <a:ln>
                  <a:noFill/>
                </a:ln>
                <a:solidFill>
                  <a:schemeClr val="tx1"/>
                </a:solidFill>
                <a:effectLst/>
                <a:latin typeface="Calibri"/>
                <a:ea typeface="Calibri" pitchFamily="34" charset="0"/>
                <a:cs typeface="Arial" pitchFamily="34" charset="0"/>
              </a:rPr>
              <a:t>ü</a:t>
            </a:r>
            <a:r>
              <a:rPr kumimoji="0" lang="de-AT" sz="800" b="0" i="1" u="none" strike="noStrike" cap="none" normalizeH="0" baseline="0" dirty="0" smtClean="0">
                <a:ln>
                  <a:noFill/>
                </a:ln>
                <a:solidFill>
                  <a:schemeClr val="tx1"/>
                </a:solidFill>
                <a:effectLst/>
                <a:latin typeface="Arial" pitchFamily="34" charset="0"/>
                <a:ea typeface="Calibri" pitchFamily="34" charset="0"/>
                <a:cs typeface="Arial" pitchFamily="34" charset="0"/>
              </a:rPr>
              <a:t>rm 2003, S.22</a:t>
            </a:r>
            <a:endParaRPr kumimoji="0" lang="de-AT"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feld 4"/>
          <p:cNvSpPr txBox="1"/>
          <p:nvPr/>
        </p:nvSpPr>
        <p:spPr>
          <a:xfrm>
            <a:off x="0" y="0"/>
            <a:ext cx="7884368" cy="523220"/>
          </a:xfrm>
          <a:prstGeom prst="rect">
            <a:avLst/>
          </a:prstGeom>
          <a:noFill/>
        </p:spPr>
        <p:txBody>
          <a:bodyPr wrap="square" rtlCol="0">
            <a:spAutoFit/>
          </a:bodyPr>
          <a:lstStyle/>
          <a:p>
            <a:r>
              <a:rPr lang="de-AT" sz="2800" b="1" dirty="0" smtClean="0"/>
              <a:t>St. Galler Management-Modell</a:t>
            </a:r>
            <a:endParaRPr lang="de-AT" sz="28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60648"/>
            <a:ext cx="8363272" cy="864096"/>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l"/>
            <a:r>
              <a:rPr lang="de-AT" sz="3200" b="1" dirty="0" smtClean="0"/>
              <a:t>Situationen aus dem unternehmerischen Alltag,  die ethische Aspekte beinhalten:</a:t>
            </a:r>
            <a:endParaRPr lang="de-AT" sz="3200" b="1" dirty="0"/>
          </a:p>
        </p:txBody>
      </p:sp>
      <p:sp>
        <p:nvSpPr>
          <p:cNvPr id="3" name="Inhaltsplatzhalter 2"/>
          <p:cNvSpPr>
            <a:spLocks noGrp="1"/>
          </p:cNvSpPr>
          <p:nvPr>
            <p:ph idx="1"/>
          </p:nvPr>
        </p:nvSpPr>
        <p:spPr>
          <a:xfrm>
            <a:off x="428596" y="1428736"/>
            <a:ext cx="8429684" cy="5143536"/>
          </a:xfrm>
        </p:spPr>
        <p:txBody>
          <a:bodyPr>
            <a:normAutofit fontScale="85000" lnSpcReduction="20000"/>
          </a:bodyPr>
          <a:lstStyle/>
          <a:p>
            <a:pPr lvl="0" algn="just"/>
            <a:r>
              <a:rPr lang="de-AT" i="1" dirty="0" smtClean="0"/>
              <a:t>Soll man Textilien eines Zulieferers kaufen, die teilweise von Kindern zu sehr geringen Löhnen und unter schlechten Arbeitsbedingungen gefertigt wurden?</a:t>
            </a:r>
          </a:p>
          <a:p>
            <a:pPr algn="just">
              <a:buNone/>
            </a:pPr>
            <a:endParaRPr lang="de-AT" i="1" dirty="0" smtClean="0"/>
          </a:p>
          <a:p>
            <a:pPr algn="just"/>
            <a:r>
              <a:rPr lang="de-AT" i="1" dirty="0" smtClean="0"/>
              <a:t>Soll man Teile für Rüstungsgüter produzieren, für die es aus Krisenregionen sehr große Nachfrage gibt?</a:t>
            </a:r>
          </a:p>
          <a:p>
            <a:pPr algn="just">
              <a:buNone/>
            </a:pPr>
            <a:endParaRPr lang="de-AT" dirty="0" smtClean="0"/>
          </a:p>
          <a:p>
            <a:pPr lvl="0" algn="just"/>
            <a:r>
              <a:rPr lang="de-AT" i="1" dirty="0" smtClean="0"/>
              <a:t>Die Firmenkantine produziert durch Einweggeschirr und -besteck eine Menge Müll. Wie könnte man dies vermeiden?</a:t>
            </a:r>
          </a:p>
          <a:p>
            <a:pPr lvl="0" algn="just">
              <a:buNone/>
            </a:pPr>
            <a:endParaRPr lang="de-AT" i="1" dirty="0" smtClean="0"/>
          </a:p>
          <a:p>
            <a:pPr lvl="0" algn="just"/>
            <a:r>
              <a:rPr lang="de-AT" i="1" dirty="0" smtClean="0"/>
              <a:t>Wie kommt man zu einer Entscheidung, wer aus mehreren Bewerbern den Job bekommen soll?</a:t>
            </a:r>
          </a:p>
          <a:p>
            <a:pPr lvl="0" algn="just">
              <a:buNone/>
            </a:pPr>
            <a:endParaRPr lang="de-AT" dirty="0"/>
          </a:p>
          <a:p>
            <a:pPr>
              <a:buNone/>
            </a:pPr>
            <a:endParaRPr lang="de-AT" dirty="0"/>
          </a:p>
          <a:p>
            <a:pPr>
              <a:buNone/>
            </a:pPr>
            <a:endParaRPr lang="de-AT" dirty="0"/>
          </a:p>
        </p:txBody>
      </p:sp>
      <p:sp>
        <p:nvSpPr>
          <p:cNvPr id="4" name="Foliennummernplatzhalter 3"/>
          <p:cNvSpPr>
            <a:spLocks noGrp="1"/>
          </p:cNvSpPr>
          <p:nvPr>
            <p:ph type="sldNum" sz="quarter" idx="12"/>
          </p:nvPr>
        </p:nvSpPr>
        <p:spPr/>
        <p:txBody>
          <a:bodyPr/>
          <a:lstStyle/>
          <a:p>
            <a:fld id="{D4F8DED2-BE3F-4C30-9833-681E8456912D}" type="slidenum">
              <a:rPr lang="de-AT" smtClean="0"/>
              <a:pPr/>
              <a:t>9</a:t>
            </a:fld>
            <a:endParaRPr lang="de-A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3">
                                            <p:txEl>
                                              <p:pRg st="6" end="6"/>
                                            </p:txEl>
                                          </p:spTgt>
                                        </p:tgtEl>
                                      </p:cBhvr>
                                    </p:animEffect>
                                    <p:animScale>
                                      <p:cBhvr>
                                        <p:cTn id="7" dur="500" autoRev="1" fill="hold"/>
                                        <p:tgtEl>
                                          <p:spTgt spid="3">
                                            <p:txEl>
                                              <p:pRg st="6" end="6"/>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1076</Words>
  <Application>Microsoft Office PowerPoint</Application>
  <PresentationFormat>Bildschirmpräsentation (4:3)</PresentationFormat>
  <Paragraphs>218</Paragraphs>
  <Slides>28</Slides>
  <Notes>0</Notes>
  <HiddenSlides>0</HiddenSlides>
  <MMClips>0</MMClips>
  <ScaleCrop>false</ScaleCrop>
  <HeadingPairs>
    <vt:vector size="4" baseType="variant">
      <vt:variant>
        <vt:lpstr>Design</vt:lpstr>
      </vt:variant>
      <vt:variant>
        <vt:i4>1</vt:i4>
      </vt:variant>
      <vt:variant>
        <vt:lpstr>Folientitel</vt:lpstr>
      </vt:variant>
      <vt:variant>
        <vt:i4>28</vt:i4>
      </vt:variant>
    </vt:vector>
  </HeadingPairs>
  <TitlesOfParts>
    <vt:vector size="29" baseType="lpstr">
      <vt:lpstr>Larissa-Design</vt:lpstr>
      <vt:lpstr>Wirtschafts- und Unternehmensethik </vt:lpstr>
      <vt:lpstr>Folie 2</vt:lpstr>
      <vt:lpstr>Wirtschafts- und Unternehmensethik</vt:lpstr>
      <vt:lpstr>Folie 4</vt:lpstr>
      <vt:lpstr>Wirtschafts- und Unternehmensethik in der Praxis</vt:lpstr>
      <vt:lpstr>Folie 6</vt:lpstr>
      <vt:lpstr>Wirtschafts- und Unternehmensethik  Wozu?</vt:lpstr>
      <vt:lpstr>Folie 8</vt:lpstr>
      <vt:lpstr>Situationen aus dem unternehmerischen Alltag,  die ethische Aspekte beinhalten:</vt:lpstr>
      <vt:lpstr>Gruppenarbeit Wer soll den Job bekommen?</vt:lpstr>
      <vt:lpstr>Wo liegt das Problem in folgenden Situationen?</vt:lpstr>
      <vt:lpstr>Spannungsverhältnis zwischen Gewinn und Moral</vt:lpstr>
      <vt:lpstr>Unternehmerische Handlungsmöglichkeiten zwischen Gewinn und Moral</vt:lpstr>
      <vt:lpstr>Folie 14</vt:lpstr>
      <vt:lpstr>Folie 15</vt:lpstr>
      <vt:lpstr>Folie 16</vt:lpstr>
      <vt:lpstr>Folie 17</vt:lpstr>
      <vt:lpstr>Folie 18</vt:lpstr>
      <vt:lpstr>Fallbeispiel Ford Pinto</vt:lpstr>
      <vt:lpstr> Welche Grundarten der Unternehmensethik gibt es? </vt:lpstr>
      <vt:lpstr> Bsp. Ford Pinto </vt:lpstr>
      <vt:lpstr>  Unterschiedliche Ansätze der   Wirtschafts- und Unternehmensethik </vt:lpstr>
      <vt:lpstr> Ökonomische Wirtschafts- und Unternehmensethik von Karl Homann et al.  </vt:lpstr>
      <vt:lpstr>Folie 24</vt:lpstr>
      <vt:lpstr> Korrektive Wirtschafts- und Unternehmensethik von Horst Steinmann </vt:lpstr>
      <vt:lpstr> Integrative Wirtschafts- und Unternehmensethik von Peter Ulrich </vt:lpstr>
      <vt:lpstr>Folie 27</vt:lpstr>
      <vt:lpstr>Gegenüberstellung der Ansätze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Ethik im Alltag und in der Wirtschaft    Grundlagen der Ethik, Begriffsklärung</dc:title>
  <dc:creator>Blanka Dvorak-Benko</dc:creator>
  <cp:lastModifiedBy>Blanka Dvorak-Benko</cp:lastModifiedBy>
  <cp:revision>160</cp:revision>
  <dcterms:created xsi:type="dcterms:W3CDTF">2011-08-16T12:29:50Z</dcterms:created>
  <dcterms:modified xsi:type="dcterms:W3CDTF">2011-08-27T19:42:48Z</dcterms:modified>
</cp:coreProperties>
</file>