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8DEFC2-B9C9-463E-BC4D-5C68C5426046}"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de-AT"/>
        </a:p>
      </dgm:t>
    </dgm:pt>
    <dgm:pt modelId="{458DF8E6-9821-4BD6-80E3-1EC86A67358C}">
      <dgm:prSet phldrT="[Text]" custT="1"/>
      <dgm:spPr>
        <a:solidFill>
          <a:srgbClr val="FFFF00">
            <a:alpha val="37000"/>
          </a:srgbClr>
        </a:solidFill>
      </dgm:spPr>
      <dgm:t>
        <a:bodyPr/>
        <a:lstStyle/>
        <a:p>
          <a:r>
            <a:rPr lang="de-AT" sz="1800" b="1" dirty="0" smtClean="0"/>
            <a:t>geringes Ausmaß an Sozialleistungen</a:t>
          </a:r>
          <a:endParaRPr lang="de-AT" sz="1800" b="1" dirty="0"/>
        </a:p>
      </dgm:t>
    </dgm:pt>
    <dgm:pt modelId="{1041324E-9972-41F9-A079-C057DBEE4127}" type="parTrans" cxnId="{CA5586BD-8F61-49CE-A0D3-9835F0B46889}">
      <dgm:prSet/>
      <dgm:spPr/>
      <dgm:t>
        <a:bodyPr/>
        <a:lstStyle/>
        <a:p>
          <a:endParaRPr lang="de-AT"/>
        </a:p>
      </dgm:t>
    </dgm:pt>
    <dgm:pt modelId="{11CEFC86-7A0B-489B-A1E9-739C92A1BC30}" type="sibTrans" cxnId="{CA5586BD-8F61-49CE-A0D3-9835F0B46889}">
      <dgm:prSet/>
      <dgm:spPr>
        <a:solidFill>
          <a:srgbClr val="FFC000"/>
        </a:solidFill>
      </dgm:spPr>
      <dgm:t>
        <a:bodyPr/>
        <a:lstStyle/>
        <a:p>
          <a:endParaRPr lang="de-AT"/>
        </a:p>
      </dgm:t>
    </dgm:pt>
    <dgm:pt modelId="{8FA3BFEB-1990-419A-A2C7-BC4D35773DC2}">
      <dgm:prSet phldrT="[Text]" custT="1"/>
      <dgm:spPr>
        <a:solidFill>
          <a:srgbClr val="FFC000">
            <a:alpha val="60000"/>
          </a:srgbClr>
        </a:solidFill>
      </dgm:spPr>
      <dgm:t>
        <a:bodyPr/>
        <a:lstStyle/>
        <a:p>
          <a:r>
            <a:rPr lang="de-AT" sz="1800" b="1" dirty="0" smtClean="0"/>
            <a:t>nur wenige Sozialleistungen können in Anspruch genommen werden</a:t>
          </a:r>
          <a:endParaRPr lang="de-AT" sz="1800" b="1" dirty="0"/>
        </a:p>
      </dgm:t>
    </dgm:pt>
    <dgm:pt modelId="{AE8081E2-E663-49F1-B5A3-4364A24ECB21}" type="parTrans" cxnId="{5BAF9AF7-9E1A-4A53-8581-1DEC5A1B9C85}">
      <dgm:prSet/>
      <dgm:spPr/>
      <dgm:t>
        <a:bodyPr/>
        <a:lstStyle/>
        <a:p>
          <a:endParaRPr lang="de-AT"/>
        </a:p>
      </dgm:t>
    </dgm:pt>
    <dgm:pt modelId="{DE425A09-29B7-441E-BE1F-F696DB3BFB2D}" type="sibTrans" cxnId="{5BAF9AF7-9E1A-4A53-8581-1DEC5A1B9C85}">
      <dgm:prSet/>
      <dgm:spPr>
        <a:solidFill>
          <a:srgbClr val="FF0000"/>
        </a:solidFill>
      </dgm:spPr>
      <dgm:t>
        <a:bodyPr/>
        <a:lstStyle/>
        <a:p>
          <a:endParaRPr lang="de-AT"/>
        </a:p>
      </dgm:t>
    </dgm:pt>
    <dgm:pt modelId="{D9D77E95-F9A0-43FC-83CA-8B3C2CC4568F}">
      <dgm:prSet phldrT="[Text]" custT="1"/>
      <dgm:spPr>
        <a:solidFill>
          <a:srgbClr val="FF0000">
            <a:alpha val="49000"/>
          </a:srgbClr>
        </a:solidFill>
      </dgm:spPr>
      <dgm:t>
        <a:bodyPr/>
        <a:lstStyle/>
        <a:p>
          <a:r>
            <a:rPr lang="de-AT" sz="1800" b="1" dirty="0" smtClean="0"/>
            <a:t>sinkende Bereitschaft, Steuern zu zahlen</a:t>
          </a:r>
          <a:endParaRPr lang="de-AT" sz="1800" b="1" dirty="0"/>
        </a:p>
      </dgm:t>
    </dgm:pt>
    <dgm:pt modelId="{A9E6AC10-360F-4A97-801A-47310B5D99E5}" type="parTrans" cxnId="{CD05BDAC-56F1-46F8-A1C0-B0381A633521}">
      <dgm:prSet/>
      <dgm:spPr/>
      <dgm:t>
        <a:bodyPr/>
        <a:lstStyle/>
        <a:p>
          <a:endParaRPr lang="de-AT"/>
        </a:p>
      </dgm:t>
    </dgm:pt>
    <dgm:pt modelId="{6D84FAEE-3CDE-4D0D-87C0-D3F6091F4E09}" type="sibTrans" cxnId="{CD05BDAC-56F1-46F8-A1C0-B0381A633521}">
      <dgm:prSet/>
      <dgm:spPr>
        <a:solidFill>
          <a:srgbClr val="C00000"/>
        </a:solidFill>
      </dgm:spPr>
      <dgm:t>
        <a:bodyPr/>
        <a:lstStyle/>
        <a:p>
          <a:endParaRPr lang="de-AT"/>
        </a:p>
      </dgm:t>
    </dgm:pt>
    <dgm:pt modelId="{48F3A829-927A-45E9-8353-0D33F054CB9F}">
      <dgm:prSet phldrT="[Text]" custT="1"/>
      <dgm:spPr>
        <a:solidFill>
          <a:srgbClr val="C00000">
            <a:alpha val="28000"/>
          </a:srgbClr>
        </a:solidFill>
      </dgm:spPr>
      <dgm:t>
        <a:bodyPr/>
        <a:lstStyle/>
        <a:p>
          <a:r>
            <a:rPr lang="de-AT" sz="1800" b="1" dirty="0" smtClean="0"/>
            <a:t>geringe Steuereinnahmen</a:t>
          </a:r>
          <a:endParaRPr lang="de-AT" sz="1800" b="1" dirty="0"/>
        </a:p>
      </dgm:t>
    </dgm:pt>
    <dgm:pt modelId="{9DD5B88E-BF67-4C3A-888C-A7C1B4092523}" type="parTrans" cxnId="{E70DAB7C-F389-425D-BD59-7B5F1EAC3809}">
      <dgm:prSet/>
      <dgm:spPr/>
      <dgm:t>
        <a:bodyPr/>
        <a:lstStyle/>
        <a:p>
          <a:endParaRPr lang="de-AT"/>
        </a:p>
      </dgm:t>
    </dgm:pt>
    <dgm:pt modelId="{B799A5BB-8AB3-491A-9010-6BA223808B3A}" type="sibTrans" cxnId="{E70DAB7C-F389-425D-BD59-7B5F1EAC3809}">
      <dgm:prSet/>
      <dgm:spPr>
        <a:solidFill>
          <a:srgbClr val="FFFF00"/>
        </a:solidFill>
      </dgm:spPr>
      <dgm:t>
        <a:bodyPr/>
        <a:lstStyle/>
        <a:p>
          <a:endParaRPr lang="de-AT"/>
        </a:p>
      </dgm:t>
    </dgm:pt>
    <dgm:pt modelId="{BC0BD21B-E9A2-4683-8792-DCB0030CE007}" type="pres">
      <dgm:prSet presAssocID="{4A8DEFC2-B9C9-463E-BC4D-5C68C5426046}" presName="cycle" presStyleCnt="0">
        <dgm:presLayoutVars>
          <dgm:dir/>
          <dgm:resizeHandles val="exact"/>
        </dgm:presLayoutVars>
      </dgm:prSet>
      <dgm:spPr/>
      <dgm:t>
        <a:bodyPr/>
        <a:lstStyle/>
        <a:p>
          <a:endParaRPr lang="de-AT"/>
        </a:p>
      </dgm:t>
    </dgm:pt>
    <dgm:pt modelId="{3371A1C8-2D19-4107-874F-71BCF8F44926}" type="pres">
      <dgm:prSet presAssocID="{458DF8E6-9821-4BD6-80E3-1EC86A67358C}" presName="dummy" presStyleCnt="0"/>
      <dgm:spPr/>
    </dgm:pt>
    <dgm:pt modelId="{831E9BD1-5484-411D-B431-B8058AA201FF}" type="pres">
      <dgm:prSet presAssocID="{458DF8E6-9821-4BD6-80E3-1EC86A67358C}" presName="node" presStyleLbl="revTx" presStyleIdx="0" presStyleCnt="4" custScaleX="157771" custScaleY="57571" custRadScaleRad="127227" custRadScaleInc="31966">
        <dgm:presLayoutVars>
          <dgm:bulletEnabled val="1"/>
        </dgm:presLayoutVars>
      </dgm:prSet>
      <dgm:spPr/>
      <dgm:t>
        <a:bodyPr/>
        <a:lstStyle/>
        <a:p>
          <a:endParaRPr lang="de-AT"/>
        </a:p>
      </dgm:t>
    </dgm:pt>
    <dgm:pt modelId="{2EE3FE08-ED8D-498B-ACFA-7C49B01BC389}" type="pres">
      <dgm:prSet presAssocID="{11CEFC86-7A0B-489B-A1E9-739C92A1BC30}" presName="sibTrans" presStyleLbl="node1" presStyleIdx="0" presStyleCnt="4" custLinFactNeighborX="-12954" custLinFactNeighborY="-1568"/>
      <dgm:spPr/>
      <dgm:t>
        <a:bodyPr/>
        <a:lstStyle/>
        <a:p>
          <a:endParaRPr lang="de-AT"/>
        </a:p>
      </dgm:t>
    </dgm:pt>
    <dgm:pt modelId="{20C19EC7-D2BE-49E0-B477-1CA23B0C6B70}" type="pres">
      <dgm:prSet presAssocID="{8FA3BFEB-1990-419A-A2C7-BC4D35773DC2}" presName="dummy" presStyleCnt="0"/>
      <dgm:spPr/>
    </dgm:pt>
    <dgm:pt modelId="{75C2078F-1107-4346-B21A-22F155F433CE}" type="pres">
      <dgm:prSet presAssocID="{8FA3BFEB-1990-419A-A2C7-BC4D35773DC2}" presName="node" presStyleLbl="revTx" presStyleIdx="1" presStyleCnt="4" custScaleX="178618" custScaleY="86135" custRadScaleRad="134288" custRadScaleInc="-59136">
        <dgm:presLayoutVars>
          <dgm:bulletEnabled val="1"/>
        </dgm:presLayoutVars>
      </dgm:prSet>
      <dgm:spPr/>
      <dgm:t>
        <a:bodyPr/>
        <a:lstStyle/>
        <a:p>
          <a:endParaRPr lang="de-AT"/>
        </a:p>
      </dgm:t>
    </dgm:pt>
    <dgm:pt modelId="{15D7C8E0-84F3-45D8-AA68-5928C12F986D}" type="pres">
      <dgm:prSet presAssocID="{DE425A09-29B7-441E-BE1F-F696DB3BFB2D}" presName="sibTrans" presStyleLbl="node1" presStyleIdx="1" presStyleCnt="4" custScaleX="93219" custScaleY="76323" custLinFactNeighborX="-11902" custLinFactNeighborY="-3661"/>
      <dgm:spPr/>
      <dgm:t>
        <a:bodyPr/>
        <a:lstStyle/>
        <a:p>
          <a:endParaRPr lang="de-AT"/>
        </a:p>
      </dgm:t>
    </dgm:pt>
    <dgm:pt modelId="{716A7A5C-D671-4514-9912-EFEDAAA8B72E}" type="pres">
      <dgm:prSet presAssocID="{D9D77E95-F9A0-43FC-83CA-8B3C2CC4568F}" presName="dummy" presStyleCnt="0"/>
      <dgm:spPr/>
    </dgm:pt>
    <dgm:pt modelId="{FB6E0AFF-C110-412C-A5D1-C1692F496A63}" type="pres">
      <dgm:prSet presAssocID="{D9D77E95-F9A0-43FC-83CA-8B3C2CC4568F}" presName="node" presStyleLbl="revTx" presStyleIdx="2" presStyleCnt="4" custScaleX="158858" custScaleY="75941" custRadScaleRad="97951" custRadScaleInc="78847">
        <dgm:presLayoutVars>
          <dgm:bulletEnabled val="1"/>
        </dgm:presLayoutVars>
      </dgm:prSet>
      <dgm:spPr/>
      <dgm:t>
        <a:bodyPr/>
        <a:lstStyle/>
        <a:p>
          <a:endParaRPr lang="de-AT"/>
        </a:p>
      </dgm:t>
    </dgm:pt>
    <dgm:pt modelId="{9CCE58AE-426D-4A7E-8D97-D8D6CB94FA15}" type="pres">
      <dgm:prSet presAssocID="{6D84FAEE-3CDE-4D0D-87C0-D3F6091F4E09}" presName="sibTrans" presStyleLbl="node1" presStyleIdx="2" presStyleCnt="4" custScaleX="120361" custLinFactNeighborX="-1038" custLinFactNeighborY="-3225"/>
      <dgm:spPr/>
      <dgm:t>
        <a:bodyPr/>
        <a:lstStyle/>
        <a:p>
          <a:endParaRPr lang="de-AT"/>
        </a:p>
      </dgm:t>
    </dgm:pt>
    <dgm:pt modelId="{88D14A66-999C-4871-AF26-EA38C3652C43}" type="pres">
      <dgm:prSet presAssocID="{48F3A829-927A-45E9-8353-0D33F054CB9F}" presName="dummy" presStyleCnt="0"/>
      <dgm:spPr/>
    </dgm:pt>
    <dgm:pt modelId="{81318C0C-553E-4C0E-9F2D-686D03CF486B}" type="pres">
      <dgm:prSet presAssocID="{48F3A829-927A-45E9-8353-0D33F054CB9F}" presName="node" presStyleLbl="revTx" presStyleIdx="3" presStyleCnt="4" custScaleX="146474" custScaleY="67577" custRadScaleRad="103044" custRadScaleInc="-8490">
        <dgm:presLayoutVars>
          <dgm:bulletEnabled val="1"/>
        </dgm:presLayoutVars>
      </dgm:prSet>
      <dgm:spPr/>
      <dgm:t>
        <a:bodyPr/>
        <a:lstStyle/>
        <a:p>
          <a:endParaRPr lang="de-AT"/>
        </a:p>
      </dgm:t>
    </dgm:pt>
    <dgm:pt modelId="{2638CA12-C6EA-4C85-939C-C82F1C45B808}" type="pres">
      <dgm:prSet presAssocID="{B799A5BB-8AB3-491A-9010-6BA223808B3A}" presName="sibTrans" presStyleLbl="node1" presStyleIdx="3" presStyleCnt="4" custLinFactNeighborX="-14558" custLinFactNeighborY="-152"/>
      <dgm:spPr/>
      <dgm:t>
        <a:bodyPr/>
        <a:lstStyle/>
        <a:p>
          <a:endParaRPr lang="de-AT"/>
        </a:p>
      </dgm:t>
    </dgm:pt>
  </dgm:ptLst>
  <dgm:cxnLst>
    <dgm:cxn modelId="{4437AD76-BEDB-4D1B-9CA2-2846AF1637A7}" type="presOf" srcId="{6D84FAEE-3CDE-4D0D-87C0-D3F6091F4E09}" destId="{9CCE58AE-426D-4A7E-8D97-D8D6CB94FA15}" srcOrd="0" destOrd="0" presId="urn:microsoft.com/office/officeart/2005/8/layout/cycle1"/>
    <dgm:cxn modelId="{B1C20413-1B51-475C-B347-0E952845DD18}" type="presOf" srcId="{B799A5BB-8AB3-491A-9010-6BA223808B3A}" destId="{2638CA12-C6EA-4C85-939C-C82F1C45B808}" srcOrd="0" destOrd="0" presId="urn:microsoft.com/office/officeart/2005/8/layout/cycle1"/>
    <dgm:cxn modelId="{CA5586BD-8F61-49CE-A0D3-9835F0B46889}" srcId="{4A8DEFC2-B9C9-463E-BC4D-5C68C5426046}" destId="{458DF8E6-9821-4BD6-80E3-1EC86A67358C}" srcOrd="0" destOrd="0" parTransId="{1041324E-9972-41F9-A079-C057DBEE4127}" sibTransId="{11CEFC86-7A0B-489B-A1E9-739C92A1BC30}"/>
    <dgm:cxn modelId="{5BAF9AF7-9E1A-4A53-8581-1DEC5A1B9C85}" srcId="{4A8DEFC2-B9C9-463E-BC4D-5C68C5426046}" destId="{8FA3BFEB-1990-419A-A2C7-BC4D35773DC2}" srcOrd="1" destOrd="0" parTransId="{AE8081E2-E663-49F1-B5A3-4364A24ECB21}" sibTransId="{DE425A09-29B7-441E-BE1F-F696DB3BFB2D}"/>
    <dgm:cxn modelId="{0432D44D-4D1D-4D5C-8BFB-BB87217816CC}" type="presOf" srcId="{DE425A09-29B7-441E-BE1F-F696DB3BFB2D}" destId="{15D7C8E0-84F3-45D8-AA68-5928C12F986D}" srcOrd="0" destOrd="0" presId="urn:microsoft.com/office/officeart/2005/8/layout/cycle1"/>
    <dgm:cxn modelId="{B1B8D73D-4B1E-42AE-8325-670973E83440}" type="presOf" srcId="{4A8DEFC2-B9C9-463E-BC4D-5C68C5426046}" destId="{BC0BD21B-E9A2-4683-8792-DCB0030CE007}" srcOrd="0" destOrd="0" presId="urn:microsoft.com/office/officeart/2005/8/layout/cycle1"/>
    <dgm:cxn modelId="{594716C3-4453-4F54-8383-6587B20234B0}" type="presOf" srcId="{11CEFC86-7A0B-489B-A1E9-739C92A1BC30}" destId="{2EE3FE08-ED8D-498B-ACFA-7C49B01BC389}" srcOrd="0" destOrd="0" presId="urn:microsoft.com/office/officeart/2005/8/layout/cycle1"/>
    <dgm:cxn modelId="{CD05BDAC-56F1-46F8-A1C0-B0381A633521}" srcId="{4A8DEFC2-B9C9-463E-BC4D-5C68C5426046}" destId="{D9D77E95-F9A0-43FC-83CA-8B3C2CC4568F}" srcOrd="2" destOrd="0" parTransId="{A9E6AC10-360F-4A97-801A-47310B5D99E5}" sibTransId="{6D84FAEE-3CDE-4D0D-87C0-D3F6091F4E09}"/>
    <dgm:cxn modelId="{33DCEE40-4694-4353-9C08-93E349F46C62}" type="presOf" srcId="{8FA3BFEB-1990-419A-A2C7-BC4D35773DC2}" destId="{75C2078F-1107-4346-B21A-22F155F433CE}" srcOrd="0" destOrd="0" presId="urn:microsoft.com/office/officeart/2005/8/layout/cycle1"/>
    <dgm:cxn modelId="{113B2DCE-FFD0-49A5-8B94-A061F149B520}" type="presOf" srcId="{48F3A829-927A-45E9-8353-0D33F054CB9F}" destId="{81318C0C-553E-4C0E-9F2D-686D03CF486B}" srcOrd="0" destOrd="0" presId="urn:microsoft.com/office/officeart/2005/8/layout/cycle1"/>
    <dgm:cxn modelId="{DC156088-4FA3-4238-80F0-8B07D1C3FC23}" type="presOf" srcId="{458DF8E6-9821-4BD6-80E3-1EC86A67358C}" destId="{831E9BD1-5484-411D-B431-B8058AA201FF}" srcOrd="0" destOrd="0" presId="urn:microsoft.com/office/officeart/2005/8/layout/cycle1"/>
    <dgm:cxn modelId="{A486455B-33A7-4AEC-85A7-E4A953C7B83A}" type="presOf" srcId="{D9D77E95-F9A0-43FC-83CA-8B3C2CC4568F}" destId="{FB6E0AFF-C110-412C-A5D1-C1692F496A63}" srcOrd="0" destOrd="0" presId="urn:microsoft.com/office/officeart/2005/8/layout/cycle1"/>
    <dgm:cxn modelId="{E70DAB7C-F389-425D-BD59-7B5F1EAC3809}" srcId="{4A8DEFC2-B9C9-463E-BC4D-5C68C5426046}" destId="{48F3A829-927A-45E9-8353-0D33F054CB9F}" srcOrd="3" destOrd="0" parTransId="{9DD5B88E-BF67-4C3A-888C-A7C1B4092523}" sibTransId="{B799A5BB-8AB3-491A-9010-6BA223808B3A}"/>
    <dgm:cxn modelId="{6217D87D-AB85-4856-9F07-6920EBB51237}" type="presParOf" srcId="{BC0BD21B-E9A2-4683-8792-DCB0030CE007}" destId="{3371A1C8-2D19-4107-874F-71BCF8F44926}" srcOrd="0" destOrd="0" presId="urn:microsoft.com/office/officeart/2005/8/layout/cycle1"/>
    <dgm:cxn modelId="{BC45248D-E250-4777-B1B0-74AA6F54CF44}" type="presParOf" srcId="{BC0BD21B-E9A2-4683-8792-DCB0030CE007}" destId="{831E9BD1-5484-411D-B431-B8058AA201FF}" srcOrd="1" destOrd="0" presId="urn:microsoft.com/office/officeart/2005/8/layout/cycle1"/>
    <dgm:cxn modelId="{1147CFC1-9C63-4735-A0B6-1937651ACAA9}" type="presParOf" srcId="{BC0BD21B-E9A2-4683-8792-DCB0030CE007}" destId="{2EE3FE08-ED8D-498B-ACFA-7C49B01BC389}" srcOrd="2" destOrd="0" presId="urn:microsoft.com/office/officeart/2005/8/layout/cycle1"/>
    <dgm:cxn modelId="{A0B7B17D-BE82-45D8-AA75-3BC9680B2F57}" type="presParOf" srcId="{BC0BD21B-E9A2-4683-8792-DCB0030CE007}" destId="{20C19EC7-D2BE-49E0-B477-1CA23B0C6B70}" srcOrd="3" destOrd="0" presId="urn:microsoft.com/office/officeart/2005/8/layout/cycle1"/>
    <dgm:cxn modelId="{D31B0C8B-DC0B-4B28-9C1D-04FF20B841ED}" type="presParOf" srcId="{BC0BD21B-E9A2-4683-8792-DCB0030CE007}" destId="{75C2078F-1107-4346-B21A-22F155F433CE}" srcOrd="4" destOrd="0" presId="urn:microsoft.com/office/officeart/2005/8/layout/cycle1"/>
    <dgm:cxn modelId="{C66738EC-3F6D-4A3C-BEE7-3DEA539A1F2F}" type="presParOf" srcId="{BC0BD21B-E9A2-4683-8792-DCB0030CE007}" destId="{15D7C8E0-84F3-45D8-AA68-5928C12F986D}" srcOrd="5" destOrd="0" presId="urn:microsoft.com/office/officeart/2005/8/layout/cycle1"/>
    <dgm:cxn modelId="{96EF0EC9-0679-472E-B48B-143CF07D1CC6}" type="presParOf" srcId="{BC0BD21B-E9A2-4683-8792-DCB0030CE007}" destId="{716A7A5C-D671-4514-9912-EFEDAAA8B72E}" srcOrd="6" destOrd="0" presId="urn:microsoft.com/office/officeart/2005/8/layout/cycle1"/>
    <dgm:cxn modelId="{F3E1EBD5-0A68-440A-A62A-B952AD58C8C6}" type="presParOf" srcId="{BC0BD21B-E9A2-4683-8792-DCB0030CE007}" destId="{FB6E0AFF-C110-412C-A5D1-C1692F496A63}" srcOrd="7" destOrd="0" presId="urn:microsoft.com/office/officeart/2005/8/layout/cycle1"/>
    <dgm:cxn modelId="{3B7E9347-5AA4-4846-B7E3-CFB35B1CA9DB}" type="presParOf" srcId="{BC0BD21B-E9A2-4683-8792-DCB0030CE007}" destId="{9CCE58AE-426D-4A7E-8D97-D8D6CB94FA15}" srcOrd="8" destOrd="0" presId="urn:microsoft.com/office/officeart/2005/8/layout/cycle1"/>
    <dgm:cxn modelId="{8045C672-2B53-4169-8781-0370BD7AE8F8}" type="presParOf" srcId="{BC0BD21B-E9A2-4683-8792-DCB0030CE007}" destId="{88D14A66-999C-4871-AF26-EA38C3652C43}" srcOrd="9" destOrd="0" presId="urn:microsoft.com/office/officeart/2005/8/layout/cycle1"/>
    <dgm:cxn modelId="{A4D78F92-A804-4F74-9F5A-9E867586A949}" type="presParOf" srcId="{BC0BD21B-E9A2-4683-8792-DCB0030CE007}" destId="{81318C0C-553E-4C0E-9F2D-686D03CF486B}" srcOrd="10" destOrd="0" presId="urn:microsoft.com/office/officeart/2005/8/layout/cycle1"/>
    <dgm:cxn modelId="{54F6ADD5-61FA-4F30-A477-A06955A730A4}" type="presParOf" srcId="{BC0BD21B-E9A2-4683-8792-DCB0030CE007}" destId="{2638CA12-C6EA-4C85-939C-C82F1C45B808}" srcOrd="11"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1E9BD1-5484-411D-B431-B8058AA201FF}">
      <dsp:nvSpPr>
        <dsp:cNvPr id="0" name=""/>
        <dsp:cNvSpPr/>
      </dsp:nvSpPr>
      <dsp:spPr>
        <a:xfrm>
          <a:off x="3986855" y="354225"/>
          <a:ext cx="2330844" cy="850530"/>
        </a:xfrm>
        <a:prstGeom prst="rect">
          <a:avLst/>
        </a:prstGeom>
        <a:solidFill>
          <a:srgbClr val="FFFF00">
            <a:alpha val="37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geringes Ausmaß an Sozialleistungen</a:t>
          </a:r>
          <a:endParaRPr lang="de-AT" sz="1800" b="1" kern="1200" dirty="0"/>
        </a:p>
      </dsp:txBody>
      <dsp:txXfrm>
        <a:off x="3986855" y="354225"/>
        <a:ext cx="2330844" cy="850530"/>
      </dsp:txXfrm>
    </dsp:sp>
    <dsp:sp modelId="{2EE3FE08-ED8D-498B-ACFA-7C49B01BC389}">
      <dsp:nvSpPr>
        <dsp:cNvPr id="0" name=""/>
        <dsp:cNvSpPr/>
      </dsp:nvSpPr>
      <dsp:spPr>
        <a:xfrm>
          <a:off x="1283928" y="35412"/>
          <a:ext cx="4174821" cy="4174821"/>
        </a:xfrm>
        <a:prstGeom prst="circularArrow">
          <a:avLst>
            <a:gd name="adj1" fmla="val 6901"/>
            <a:gd name="adj2" fmla="val 465231"/>
            <a:gd name="adj3" fmla="val 228077"/>
            <a:gd name="adj4" fmla="val 19581483"/>
            <a:gd name="adj5" fmla="val 8051"/>
          </a:avLst>
        </a:prstGeom>
        <a:solidFill>
          <a:srgbClr val="FFC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C2078F-1107-4346-B21A-22F155F433CE}">
      <dsp:nvSpPr>
        <dsp:cNvPr id="0" name=""/>
        <dsp:cNvSpPr/>
      </dsp:nvSpPr>
      <dsp:spPr>
        <a:xfrm>
          <a:off x="4111256" y="2543900"/>
          <a:ext cx="2638829" cy="1272523"/>
        </a:xfrm>
        <a:prstGeom prst="rect">
          <a:avLst/>
        </a:prstGeom>
        <a:solidFill>
          <a:srgbClr val="FFC000">
            <a:alpha val="6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nur wenige Sozialleistungen können in Anspruch genommen werden</a:t>
          </a:r>
          <a:endParaRPr lang="de-AT" sz="1800" b="1" kern="1200" dirty="0"/>
        </a:p>
      </dsp:txBody>
      <dsp:txXfrm>
        <a:off x="4111256" y="2543900"/>
        <a:ext cx="2638829" cy="1272523"/>
      </dsp:txXfrm>
    </dsp:sp>
    <dsp:sp modelId="{15D7C8E0-84F3-45D8-AA68-5928C12F986D}">
      <dsp:nvSpPr>
        <dsp:cNvPr id="0" name=""/>
        <dsp:cNvSpPr/>
      </dsp:nvSpPr>
      <dsp:spPr>
        <a:xfrm>
          <a:off x="1235525" y="835426"/>
          <a:ext cx="3891727" cy="3186349"/>
        </a:xfrm>
        <a:prstGeom prst="circularArrow">
          <a:avLst>
            <a:gd name="adj1" fmla="val 6901"/>
            <a:gd name="adj2" fmla="val 465231"/>
            <a:gd name="adj3" fmla="val 8939926"/>
            <a:gd name="adj4" fmla="val 2644692"/>
            <a:gd name="adj5" fmla="val 8051"/>
          </a:avLst>
        </a:prstGeom>
        <a:solidFill>
          <a:srgbClr val="FF0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6E0AFF-C110-412C-A5D1-C1692F496A63}">
      <dsp:nvSpPr>
        <dsp:cNvPr id="0" name=""/>
        <dsp:cNvSpPr/>
      </dsp:nvSpPr>
      <dsp:spPr>
        <a:xfrm>
          <a:off x="518291" y="2160241"/>
          <a:ext cx="2346903" cy="1121921"/>
        </a:xfrm>
        <a:prstGeom prst="rect">
          <a:avLst/>
        </a:prstGeom>
        <a:solidFill>
          <a:srgbClr val="FF0000">
            <a:alpha val="49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sinkende Bereitschaft, Steuern zu zahlen</a:t>
          </a:r>
          <a:endParaRPr lang="de-AT" sz="1800" b="1" kern="1200" dirty="0"/>
        </a:p>
      </dsp:txBody>
      <dsp:txXfrm>
        <a:off x="518291" y="2160241"/>
        <a:ext cx="2346903" cy="1121921"/>
      </dsp:txXfrm>
    </dsp:sp>
    <dsp:sp modelId="{9CCE58AE-426D-4A7E-8D97-D8D6CB94FA15}">
      <dsp:nvSpPr>
        <dsp:cNvPr id="0" name=""/>
        <dsp:cNvSpPr/>
      </dsp:nvSpPr>
      <dsp:spPr>
        <a:xfrm>
          <a:off x="772781" y="-332233"/>
          <a:ext cx="5024857" cy="4174821"/>
        </a:xfrm>
        <a:prstGeom prst="circularArrow">
          <a:avLst>
            <a:gd name="adj1" fmla="val 6901"/>
            <a:gd name="adj2" fmla="val 465231"/>
            <a:gd name="adj3" fmla="val 11391569"/>
            <a:gd name="adj4" fmla="val 10274297"/>
            <a:gd name="adj5" fmla="val 8051"/>
          </a:avLst>
        </a:prstGeom>
        <a:solidFill>
          <a:srgbClr val="C00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318C0C-553E-4C0E-9F2D-686D03CF486B}">
      <dsp:nvSpPr>
        <dsp:cNvPr id="0" name=""/>
        <dsp:cNvSpPr/>
      </dsp:nvSpPr>
      <dsp:spPr>
        <a:xfrm>
          <a:off x="879662" y="354263"/>
          <a:ext cx="2163947" cy="998355"/>
        </a:xfrm>
        <a:prstGeom prst="rect">
          <a:avLst/>
        </a:prstGeom>
        <a:solidFill>
          <a:srgbClr val="C00000">
            <a:alpha val="28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geringe Steuereinnahmen</a:t>
          </a:r>
          <a:endParaRPr lang="de-AT" sz="1800" b="1" kern="1200" dirty="0"/>
        </a:p>
      </dsp:txBody>
      <dsp:txXfrm>
        <a:off x="879662" y="354263"/>
        <a:ext cx="2163947" cy="998355"/>
      </dsp:txXfrm>
    </dsp:sp>
    <dsp:sp modelId="{2638CA12-C6EA-4C85-939C-C82F1C45B808}">
      <dsp:nvSpPr>
        <dsp:cNvPr id="0" name=""/>
        <dsp:cNvSpPr/>
      </dsp:nvSpPr>
      <dsp:spPr>
        <a:xfrm>
          <a:off x="1048415" y="-283099"/>
          <a:ext cx="4174821" cy="4174821"/>
        </a:xfrm>
        <a:prstGeom prst="circularArrow">
          <a:avLst>
            <a:gd name="adj1" fmla="val 6901"/>
            <a:gd name="adj2" fmla="val 465231"/>
            <a:gd name="adj3" fmla="val 17827412"/>
            <a:gd name="adj4" fmla="val 14107227"/>
            <a:gd name="adj5" fmla="val 8051"/>
          </a:avLst>
        </a:prstGeom>
        <a:solidFill>
          <a:srgbClr val="FFFF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CE055E-DB86-4673-AC70-9466CAF4FDF4}" type="datetimeFigureOut">
              <a:rPr lang="de-AT" smtClean="0"/>
              <a:pPr/>
              <a:t>02.11.2011</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2AFB72-A8BB-4267-8802-5725074F447E}" type="slidenum">
              <a:rPr lang="de-AT" smtClean="0"/>
              <a:pPr/>
              <a:t>‹Nr.›</a:t>
            </a:fld>
            <a:endParaRPr lang="de-A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p:spPr>
        <p:txBody>
          <a:bodyPr/>
          <a:lstStyle/>
          <a:p>
            <a:r>
              <a:rPr lang="de-AT" smtClean="0">
                <a:cs typeface="Times New Roman" pitchFamily="18" charset="0"/>
              </a:rPr>
              <a:t>Einfaches Beispiel um SchülerInnen das System von Sozialleistungen und deren Finanzierung zu veranschaulichen.</a:t>
            </a:r>
          </a:p>
          <a:p>
            <a:r>
              <a:rPr lang="de-AT" smtClean="0">
                <a:cs typeface="Times New Roman" pitchFamily="18" charset="0"/>
              </a:rPr>
              <a:t>Free-Riding (Trittbrettfahrerproblem) im Steuerbereich wird thematisiert (kooperative Strategie versus individuelle Strategie – Problematik der Gemeingüter).</a:t>
            </a:r>
          </a:p>
          <a:p>
            <a:endParaRPr lang="de-AT" smtClean="0"/>
          </a:p>
          <a:p>
            <a:endParaRPr lang="de-AT" smtClean="0"/>
          </a:p>
        </p:txBody>
      </p:sp>
      <p:sp>
        <p:nvSpPr>
          <p:cNvPr id="29700" name="Foliennummernplatzhalter 3"/>
          <p:cNvSpPr>
            <a:spLocks noGrp="1"/>
          </p:cNvSpPr>
          <p:nvPr>
            <p:ph type="sldNum" sz="quarter" idx="5"/>
          </p:nvPr>
        </p:nvSpPr>
        <p:spPr>
          <a:noFill/>
        </p:spPr>
        <p:txBody>
          <a:bodyPr/>
          <a:lstStyle/>
          <a:p>
            <a:pPr defTabSz="893763"/>
            <a:fld id="{0590BB23-B1BA-46F6-862D-1ED4FC83542D}" type="slidenum">
              <a:rPr lang="de-DE" smtClean="0"/>
              <a:pPr defTabSz="893763"/>
              <a:t>2</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a:ln/>
        </p:spPr>
      </p:sp>
      <p:sp>
        <p:nvSpPr>
          <p:cNvPr id="30723" name="Notizenplatzhalter 2"/>
          <p:cNvSpPr>
            <a:spLocks noGrp="1"/>
          </p:cNvSpPr>
          <p:nvPr>
            <p:ph type="body" idx="1"/>
          </p:nvPr>
        </p:nvSpPr>
        <p:spPr>
          <a:noFill/>
          <a:ln/>
        </p:spPr>
        <p:txBody>
          <a:bodyPr/>
          <a:lstStyle/>
          <a:p>
            <a:r>
              <a:rPr lang="de-AT" smtClean="0"/>
              <a:t>Nach 4-6 Runden tritt erfahrungsgemäß das Phänomen sinkender Steuermoral ein: Je mehr Runden gespielt werden, desto mehr sinkt der Steuersatz, den die SchülerInnen zur Finanzierung der Sozialleistungen abzugeben bereit sind, wodurch auch in jeder weiteren Runde die Anzahl der Sozialleistungen im Topf sinkt und das wettkämpfende Element immer stärker wird. </a:t>
            </a:r>
          </a:p>
          <a:p>
            <a:endParaRPr lang="de-AT" smtClean="0"/>
          </a:p>
        </p:txBody>
      </p:sp>
      <p:sp>
        <p:nvSpPr>
          <p:cNvPr id="30724" name="Foliennummernplatzhalter 3"/>
          <p:cNvSpPr>
            <a:spLocks noGrp="1"/>
          </p:cNvSpPr>
          <p:nvPr>
            <p:ph type="sldNum" sz="quarter" idx="5"/>
          </p:nvPr>
        </p:nvSpPr>
        <p:spPr>
          <a:noFill/>
        </p:spPr>
        <p:txBody>
          <a:bodyPr/>
          <a:lstStyle/>
          <a:p>
            <a:pPr defTabSz="893763"/>
            <a:fld id="{F0DB175B-92D9-4530-BB44-6E05D08CC860}" type="slidenum">
              <a:rPr lang="de-DE" smtClean="0"/>
              <a:pPr defTabSz="893763"/>
              <a:t>7</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CF48714-0844-4ED1-BBCA-E4AF55BA0D98}" type="datetimeFigureOut">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4AA95B0D-83A4-4CAE-96F2-75B2166C8FB2}"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48714-0844-4ED1-BBCA-E4AF55BA0D98}" type="datetimeFigureOut">
              <a:rPr lang="de-AT" smtClean="0"/>
              <a:pPr/>
              <a:t>02.11.2011</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A95B0D-83A4-4CAE-96F2-75B2166C8FB2}" type="slidenum">
              <a:rPr lang="de-AT" smtClean="0"/>
              <a:pPr/>
              <a:t>‹Nr.›</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56793"/>
            <a:ext cx="7772400" cy="2043658"/>
          </a:xfrm>
        </p:spPr>
        <p:txBody>
          <a:bodyPr>
            <a:normAutofit/>
          </a:bodyPr>
          <a:lstStyle/>
          <a:p>
            <a:r>
              <a:rPr lang="de-AT" sz="4000" b="1" dirty="0" smtClean="0"/>
              <a:t>EXPERIMENT</a:t>
            </a:r>
            <a:r>
              <a:rPr lang="de-AT" sz="3200" b="1" dirty="0" smtClean="0"/>
              <a:t/>
            </a:r>
            <a:br>
              <a:rPr lang="de-AT" sz="3200" b="1" dirty="0" smtClean="0"/>
            </a:br>
            <a:r>
              <a:rPr lang="de-AT" sz="3200" b="1" dirty="0" smtClean="0"/>
              <a:t>Die Vernichtung des Sozialleistungstopfs</a:t>
            </a:r>
            <a:endParaRPr lang="de-AT" sz="3200" b="1" dirty="0"/>
          </a:p>
        </p:txBody>
      </p:sp>
      <p:sp>
        <p:nvSpPr>
          <p:cNvPr id="3" name="Untertitel 2"/>
          <p:cNvSpPr>
            <a:spLocks noGrp="1"/>
          </p:cNvSpPr>
          <p:nvPr>
            <p:ph type="subTitle" idx="1"/>
          </p:nvPr>
        </p:nvSpPr>
        <p:spPr>
          <a:xfrm>
            <a:off x="755576" y="3886200"/>
            <a:ext cx="7776864" cy="982960"/>
          </a:xfrm>
        </p:spPr>
        <p:txBody>
          <a:bodyPr>
            <a:normAutofit/>
          </a:bodyPr>
          <a:lstStyle/>
          <a:p>
            <a:r>
              <a:rPr lang="de-AT" sz="2800" b="1" i="1" dirty="0" smtClean="0"/>
              <a:t>Eine Simulation des Ablaufs für Lehrpersonen</a:t>
            </a:r>
            <a:endParaRPr lang="de-AT" sz="28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feld 64"/>
          <p:cNvSpPr txBox="1"/>
          <p:nvPr/>
        </p:nvSpPr>
        <p:spPr>
          <a:xfrm>
            <a:off x="250825" y="1412875"/>
            <a:ext cx="8642350" cy="4793620"/>
          </a:xfrm>
          <a:prstGeom prst="rect">
            <a:avLst/>
          </a:prstGeom>
          <a:noFill/>
        </p:spPr>
        <p:txBody>
          <a:bodyPr>
            <a:spAutoFit/>
          </a:bodyPr>
          <a:lstStyle/>
          <a:p>
            <a:pPr>
              <a:defRPr/>
            </a:pPr>
            <a:r>
              <a:rPr lang="de-AT" b="1" dirty="0"/>
              <a:t>DURCHFÜHRUNG DES EXPERIMENTS</a:t>
            </a:r>
          </a:p>
          <a:p>
            <a:pPr>
              <a:defRPr/>
            </a:pPr>
            <a:endParaRPr lang="de-AT" sz="1050" b="1" dirty="0"/>
          </a:p>
          <a:p>
            <a:pPr>
              <a:tabLst>
                <a:tab pos="811213" algn="l"/>
              </a:tabLst>
              <a:defRPr/>
            </a:pPr>
            <a:r>
              <a:rPr lang="de-AT" b="1" dirty="0"/>
              <a:t>	</a:t>
            </a:r>
            <a:r>
              <a:rPr lang="de-AT" b="1" u="sng" dirty="0"/>
              <a:t>Ablauf:</a:t>
            </a:r>
          </a:p>
          <a:p>
            <a:pPr marL="1076325" indent="-265113">
              <a:spcBef>
                <a:spcPts val="600"/>
              </a:spcBef>
              <a:spcAft>
                <a:spcPts val="600"/>
              </a:spcAft>
              <a:buFont typeface="Arial" pitchFamily="34" charset="0"/>
              <a:buChar char="•"/>
              <a:defRPr/>
            </a:pPr>
            <a:r>
              <a:rPr lang="de-AT" sz="1800" dirty="0"/>
              <a:t>Die </a:t>
            </a:r>
            <a:r>
              <a:rPr lang="de-AT" sz="1800" dirty="0" err="1"/>
              <a:t>SchülerInnen</a:t>
            </a:r>
            <a:r>
              <a:rPr lang="de-AT" sz="1800" dirty="0"/>
              <a:t> bilden einen „Staat“, in dem es 5 unterschiedliche, von Steuereinnahmen finanzierte Sozialleistungen, gibt. (z.B. Kinderbeihilfe, SchülerInnenfreifahrt, beitragsfreie Sozialversicherung für </a:t>
            </a:r>
            <a:r>
              <a:rPr lang="de-AT" sz="1800" dirty="0" err="1"/>
              <a:t>SchülerInnen</a:t>
            </a:r>
            <a:r>
              <a:rPr lang="de-AT" sz="1800" dirty="0"/>
              <a:t> etc.) Diese können durch 5 verschiedene Bonbonarten symbolisiert werden.</a:t>
            </a:r>
          </a:p>
          <a:p>
            <a:pPr marL="1076325" indent="-265113">
              <a:spcBef>
                <a:spcPts val="600"/>
              </a:spcBef>
              <a:spcAft>
                <a:spcPts val="600"/>
              </a:spcAft>
              <a:defRPr/>
            </a:pPr>
            <a:endParaRPr lang="de-AT" sz="1200" dirty="0"/>
          </a:p>
          <a:p>
            <a:pPr marL="1076325" indent="-265113">
              <a:spcBef>
                <a:spcPts val="600"/>
              </a:spcBef>
              <a:spcAft>
                <a:spcPts val="600"/>
              </a:spcAft>
              <a:buFont typeface="Arial" pitchFamily="34" charset="0"/>
              <a:buChar char="•"/>
              <a:defRPr/>
            </a:pPr>
            <a:r>
              <a:rPr lang="de-AT" sz="1800" dirty="0"/>
              <a:t>Jede Sozialleistung kostet den Staat einheitlich EUR 150,-/ Monat. </a:t>
            </a:r>
            <a:r>
              <a:rPr lang="de-AT" sz="1800" i="1" dirty="0">
                <a:solidFill>
                  <a:srgbClr val="FF0000"/>
                </a:solidFill>
              </a:rPr>
              <a:t>(Diese Information ist den </a:t>
            </a:r>
            <a:r>
              <a:rPr lang="de-AT" sz="1800" i="1" dirty="0" err="1">
                <a:solidFill>
                  <a:srgbClr val="FF0000"/>
                </a:solidFill>
              </a:rPr>
              <a:t>SchülerInnen</a:t>
            </a:r>
            <a:r>
              <a:rPr lang="de-AT" sz="1800" i="1" dirty="0">
                <a:solidFill>
                  <a:srgbClr val="FF0000"/>
                </a:solidFill>
              </a:rPr>
              <a:t> nicht bekannt.)</a:t>
            </a:r>
          </a:p>
          <a:p>
            <a:pPr marL="1076325" indent="-265113">
              <a:spcBef>
                <a:spcPts val="600"/>
              </a:spcBef>
              <a:spcAft>
                <a:spcPts val="600"/>
              </a:spcAft>
              <a:defRPr/>
            </a:pPr>
            <a:endParaRPr lang="de-AT" sz="1200" i="1" dirty="0"/>
          </a:p>
          <a:p>
            <a:pPr marL="1076325" indent="-265113">
              <a:spcBef>
                <a:spcPts val="600"/>
              </a:spcBef>
              <a:spcAft>
                <a:spcPts val="600"/>
              </a:spcAft>
              <a:buFont typeface="Arial" pitchFamily="34" charset="0"/>
              <a:buChar char="•"/>
              <a:defRPr/>
            </a:pPr>
            <a:r>
              <a:rPr lang="de-AT" sz="1800" dirty="0"/>
              <a:t>Ein Behälter wird zum Topf der Sozialleistungen erklärt. Dieser wird in der ersten Runde  mit ca. 2 Sozialleistungen  pro Person (bei 20 </a:t>
            </a:r>
            <a:r>
              <a:rPr lang="de-AT" sz="1800" dirty="0" err="1"/>
              <a:t>SchülerInnen</a:t>
            </a:r>
            <a:r>
              <a:rPr lang="de-AT" sz="1800" dirty="0"/>
              <a:t> insg. 40 Sozialleistungen ) von der Lehrperson  gefüllt.</a:t>
            </a:r>
          </a:p>
          <a:p>
            <a:pPr marL="1076325" indent="-265113">
              <a:spcBef>
                <a:spcPts val="600"/>
              </a:spcBef>
              <a:spcAft>
                <a:spcPts val="600"/>
              </a:spcAft>
              <a:defRPr/>
            </a:pPr>
            <a:endParaRPr lang="de-AT" sz="1800" i="1" dirty="0"/>
          </a:p>
        </p:txBody>
      </p:sp>
      <p:sp>
        <p:nvSpPr>
          <p:cNvPr id="8" name="Titel 1"/>
          <p:cNvSpPr txBox="1">
            <a:spLocks/>
          </p:cNvSpPr>
          <p:nvPr/>
        </p:nvSpPr>
        <p:spPr bwMode="auto">
          <a:xfrm>
            <a:off x="250825" y="188913"/>
            <a:ext cx="8713788" cy="1003300"/>
          </a:xfrm>
          <a:prstGeom prst="rect">
            <a:avLst/>
          </a:prstGeom>
          <a:solidFill>
            <a:srgbClr val="DDDDDD"/>
          </a:solidFill>
          <a:ln>
            <a:solidFill>
              <a:srgbClr val="000000"/>
            </a:solidFill>
            <a:miter lim="800000"/>
            <a:headEnd/>
            <a:tailEnd/>
          </a:ln>
        </p:spPr>
        <p:txBody>
          <a:bodyPr anchor="ctr"/>
          <a:lstStyle/>
          <a:p>
            <a:pPr algn="ctr" eaLnBrk="1" hangingPunct="1">
              <a:defRPr/>
            </a:pPr>
            <a:r>
              <a:rPr lang="de-AT" b="1" kern="0" dirty="0">
                <a:solidFill>
                  <a:schemeClr val="tx2"/>
                </a:solidFill>
                <a:latin typeface="+mj-lt"/>
                <a:ea typeface="+mj-ea"/>
                <a:cs typeface="+mj-cs"/>
              </a:rPr>
              <a:t>Experiment: Vernichtung des Sozialleistungstopfs</a:t>
            </a:r>
            <a:br>
              <a:rPr lang="de-AT" b="1" kern="0" dirty="0">
                <a:solidFill>
                  <a:schemeClr val="tx2"/>
                </a:solidFill>
                <a:latin typeface="+mj-lt"/>
                <a:ea typeface="+mj-ea"/>
                <a:cs typeface="+mj-cs"/>
              </a:rPr>
            </a:br>
            <a:r>
              <a:rPr lang="de-AT" b="1" kern="0" dirty="0">
                <a:solidFill>
                  <a:schemeClr val="tx2"/>
                </a:solidFill>
                <a:latin typeface="+mj-lt"/>
                <a:ea typeface="+mj-ea"/>
                <a:cs typeface="+mj-cs"/>
              </a:rPr>
              <a:t>in Anlehnung an das Spiel: Fischen bis zur Katastrophe? (vgl. </a:t>
            </a:r>
            <a:r>
              <a:rPr lang="de-AT" b="1" kern="0" dirty="0" err="1">
                <a:solidFill>
                  <a:schemeClr val="tx2"/>
                </a:solidFill>
                <a:latin typeface="+mj-lt"/>
                <a:ea typeface="+mj-ea"/>
                <a:cs typeface="+mj-cs"/>
              </a:rPr>
              <a:t>Ziefle</a:t>
            </a:r>
            <a:r>
              <a:rPr lang="de-AT" b="1" kern="0" dirty="0">
                <a:solidFill>
                  <a:schemeClr val="tx2"/>
                </a:solidFill>
                <a:latin typeface="+mj-lt"/>
                <a:ea typeface="+mj-ea"/>
                <a:cs typeface="+mj-cs"/>
              </a:rPr>
              <a:t>)</a:t>
            </a:r>
          </a:p>
        </p:txBody>
      </p:sp>
      <p:sp>
        <p:nvSpPr>
          <p:cNvPr id="14340" name="Pfeil nach unten 8"/>
          <p:cNvSpPr>
            <a:spLocks noChangeArrowheads="1"/>
          </p:cNvSpPr>
          <p:nvPr/>
        </p:nvSpPr>
        <p:spPr bwMode="black">
          <a:xfrm>
            <a:off x="179388" y="1916113"/>
            <a:ext cx="1008062" cy="4537075"/>
          </a:xfrm>
          <a:prstGeom prst="downArrow">
            <a:avLst>
              <a:gd name="adj1" fmla="val 50000"/>
              <a:gd name="adj2" fmla="val 50009"/>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feld 64"/>
          <p:cNvSpPr txBox="1"/>
          <p:nvPr/>
        </p:nvSpPr>
        <p:spPr>
          <a:xfrm>
            <a:off x="250825" y="1341438"/>
            <a:ext cx="8642350" cy="5339923"/>
          </a:xfrm>
          <a:prstGeom prst="rect">
            <a:avLst/>
          </a:prstGeom>
          <a:noFill/>
        </p:spPr>
        <p:txBody>
          <a:bodyPr>
            <a:spAutoFit/>
          </a:bodyPr>
          <a:lstStyle/>
          <a:p>
            <a:pPr>
              <a:defRPr/>
            </a:pPr>
            <a:endParaRPr lang="de-AT" b="1" u="sng" dirty="0"/>
          </a:p>
          <a:p>
            <a:pPr marL="1076325" indent="-265113">
              <a:spcBef>
                <a:spcPts val="600"/>
              </a:spcBef>
              <a:spcAft>
                <a:spcPts val="600"/>
              </a:spcAft>
              <a:buFont typeface="Arial" pitchFamily="34" charset="0"/>
              <a:buChar char="•"/>
              <a:defRPr/>
            </a:pPr>
            <a:r>
              <a:rPr lang="de-AT" sz="1800" dirty="0"/>
              <a:t>In den weiteren Runden hängt das Ausmaß der Sozialleistungen von der Höhe der Steuerzahlungen ab. </a:t>
            </a:r>
          </a:p>
          <a:p>
            <a:pPr marL="1076325" indent="-265113">
              <a:spcBef>
                <a:spcPts val="600"/>
              </a:spcBef>
              <a:spcAft>
                <a:spcPts val="600"/>
              </a:spcAft>
              <a:defRPr/>
            </a:pPr>
            <a:endParaRPr lang="de-AT" sz="1200" dirty="0"/>
          </a:p>
          <a:p>
            <a:pPr marL="1076325" indent="-265113">
              <a:spcBef>
                <a:spcPts val="600"/>
              </a:spcBef>
              <a:spcAft>
                <a:spcPts val="600"/>
              </a:spcAft>
              <a:buFont typeface="Arial" pitchFamily="34" charset="0"/>
              <a:buChar char="•"/>
              <a:defRPr/>
            </a:pPr>
            <a:r>
              <a:rPr lang="de-AT" sz="1800" dirty="0"/>
              <a:t>Die </a:t>
            </a:r>
            <a:r>
              <a:rPr lang="de-AT" sz="1800" dirty="0" err="1"/>
              <a:t>SchülerInnen</a:t>
            </a:r>
            <a:r>
              <a:rPr lang="de-AT" sz="1800" dirty="0"/>
              <a:t> haben ein „fiktives“, gleich hohes Einkommen (EUR 1.500,-), von dem sie ab der 2. Runde einen „frei-gewählten“ Prozentsatz als Steuer, mittels einer Karte, anonym an die Lehrperson,  zur Finanzierung der Sozialleistungen, zahlen. </a:t>
            </a:r>
          </a:p>
          <a:p>
            <a:pPr marL="1076325" indent="-265113">
              <a:spcBef>
                <a:spcPts val="600"/>
              </a:spcBef>
              <a:spcAft>
                <a:spcPts val="600"/>
              </a:spcAft>
              <a:defRPr/>
            </a:pPr>
            <a:endParaRPr lang="de-AT" sz="1200" dirty="0"/>
          </a:p>
          <a:p>
            <a:pPr marL="1076325" indent="-265113">
              <a:spcBef>
                <a:spcPts val="600"/>
              </a:spcBef>
              <a:spcAft>
                <a:spcPts val="600"/>
              </a:spcAft>
              <a:buFont typeface="Arial" pitchFamily="34" charset="0"/>
              <a:buChar char="•"/>
              <a:defRPr/>
            </a:pPr>
            <a:r>
              <a:rPr lang="de-AT" sz="1800" dirty="0"/>
              <a:t>Gibt die Lehrperson ein Zeichen, können sich die </a:t>
            </a:r>
            <a:r>
              <a:rPr lang="de-AT" sz="1800" dirty="0" err="1"/>
              <a:t>SchülerInnen</a:t>
            </a:r>
            <a:r>
              <a:rPr lang="de-AT" sz="1800" dirty="0"/>
              <a:t> 1 Minute lang, Sozialleistungen aus dem Topf (in Anspruch) nehmen. Den </a:t>
            </a:r>
            <a:r>
              <a:rPr lang="de-AT" sz="1800" dirty="0" err="1"/>
              <a:t>SchülerInnen</a:t>
            </a:r>
            <a:r>
              <a:rPr lang="de-AT" sz="1800" dirty="0"/>
              <a:t> wird  bewusst zweideutige Maxime – „</a:t>
            </a:r>
            <a:r>
              <a:rPr lang="de-AT" sz="1800" b="1" i="1" dirty="0"/>
              <a:t>So viele Sozialleistungen in Anspruch nehmen, wie Sie für richtig halten!“</a:t>
            </a:r>
            <a:r>
              <a:rPr lang="de-AT" sz="1800" dirty="0"/>
              <a:t> vorgegeben. Auf Nachfragen der </a:t>
            </a:r>
            <a:r>
              <a:rPr lang="de-AT" sz="1800" dirty="0" err="1"/>
              <a:t>SchülerInnen</a:t>
            </a:r>
            <a:r>
              <a:rPr lang="de-AT" sz="1800" dirty="0"/>
              <a:t> wird diese Vorgabe nicht interpretiert!</a:t>
            </a:r>
            <a:endParaRPr lang="de-AT" sz="1800" b="1" dirty="0"/>
          </a:p>
          <a:p>
            <a:pPr marL="265113" indent="-265113">
              <a:spcBef>
                <a:spcPts val="600"/>
              </a:spcBef>
              <a:spcAft>
                <a:spcPts val="600"/>
              </a:spcAft>
              <a:defRPr/>
            </a:pPr>
            <a:endParaRPr lang="de-AT" b="1" dirty="0" smtClean="0"/>
          </a:p>
          <a:p>
            <a:pPr marL="265113" indent="-265113">
              <a:spcBef>
                <a:spcPts val="600"/>
              </a:spcBef>
              <a:spcAft>
                <a:spcPts val="600"/>
              </a:spcAft>
              <a:defRPr/>
            </a:pPr>
            <a:r>
              <a:rPr lang="de-AT" b="1" dirty="0" smtClean="0"/>
              <a:t>AUSWERTUNG</a:t>
            </a:r>
            <a:r>
              <a:rPr lang="de-AT" b="1" dirty="0"/>
              <a:t>/ REFLEXION</a:t>
            </a:r>
          </a:p>
        </p:txBody>
      </p:sp>
      <p:sp>
        <p:nvSpPr>
          <p:cNvPr id="8" name="Titel 1"/>
          <p:cNvSpPr txBox="1">
            <a:spLocks/>
          </p:cNvSpPr>
          <p:nvPr/>
        </p:nvSpPr>
        <p:spPr bwMode="auto">
          <a:xfrm>
            <a:off x="250825" y="188913"/>
            <a:ext cx="8713788" cy="1003300"/>
          </a:xfrm>
          <a:prstGeom prst="rect">
            <a:avLst/>
          </a:prstGeom>
          <a:solidFill>
            <a:srgbClr val="DDDDDD"/>
          </a:solidFill>
          <a:ln>
            <a:solidFill>
              <a:srgbClr val="000000"/>
            </a:solidFill>
            <a:miter lim="800000"/>
            <a:headEnd/>
            <a:tailEnd/>
          </a:ln>
        </p:spPr>
        <p:txBody>
          <a:bodyPr anchor="ctr"/>
          <a:lstStyle/>
          <a:p>
            <a:pPr algn="ctr" eaLnBrk="1" hangingPunct="1">
              <a:defRPr/>
            </a:pPr>
            <a:r>
              <a:rPr lang="de-AT" b="1" kern="0" dirty="0">
                <a:solidFill>
                  <a:schemeClr val="tx2"/>
                </a:solidFill>
                <a:latin typeface="+mj-lt"/>
                <a:ea typeface="+mj-ea"/>
                <a:cs typeface="+mj-cs"/>
              </a:rPr>
              <a:t>Experiment: Vernichtung des Sozialleistungstopfs</a:t>
            </a:r>
            <a:br>
              <a:rPr lang="de-AT" b="1" kern="0" dirty="0">
                <a:solidFill>
                  <a:schemeClr val="tx2"/>
                </a:solidFill>
                <a:latin typeface="+mj-lt"/>
                <a:ea typeface="+mj-ea"/>
                <a:cs typeface="+mj-cs"/>
              </a:rPr>
            </a:br>
            <a:r>
              <a:rPr lang="de-AT" b="1" kern="0" dirty="0">
                <a:solidFill>
                  <a:schemeClr val="tx2"/>
                </a:solidFill>
                <a:latin typeface="+mj-lt"/>
                <a:ea typeface="+mj-ea"/>
                <a:cs typeface="+mj-cs"/>
              </a:rPr>
              <a:t>in Anlehnung an das Spiel: Fischen bis zur Katastrophe?</a:t>
            </a:r>
          </a:p>
        </p:txBody>
      </p:sp>
      <p:sp>
        <p:nvSpPr>
          <p:cNvPr id="15364" name="Pfeil nach unten 5"/>
          <p:cNvSpPr>
            <a:spLocks noChangeArrowheads="1"/>
          </p:cNvSpPr>
          <p:nvPr/>
        </p:nvSpPr>
        <p:spPr bwMode="black">
          <a:xfrm>
            <a:off x="179388" y="1700213"/>
            <a:ext cx="936625" cy="4321175"/>
          </a:xfrm>
          <a:prstGeom prst="downArrow">
            <a:avLst>
              <a:gd name="adj1" fmla="val 50000"/>
              <a:gd name="adj2" fmla="val 49980"/>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bwMode="auto">
          <a:xfrm>
            <a:off x="250825" y="188913"/>
            <a:ext cx="8713788" cy="1223962"/>
          </a:xfrm>
          <a:prstGeom prst="rect">
            <a:avLst/>
          </a:prstGeom>
          <a:solidFill>
            <a:srgbClr val="DDDDDD"/>
          </a:solidFill>
          <a:ln>
            <a:solidFill>
              <a:srgbClr val="000000"/>
            </a:solidFill>
            <a:miter lim="800000"/>
            <a:headEnd/>
            <a:tailEnd/>
          </a:ln>
        </p:spPr>
        <p:txBody>
          <a:bodyPr anchor="ctr"/>
          <a:lstStyle/>
          <a:p>
            <a:pPr algn="ctr" eaLnBrk="1" hangingPunct="1">
              <a:defRPr/>
            </a:pPr>
            <a:r>
              <a:rPr lang="de-AT" b="1" kern="0" dirty="0">
                <a:solidFill>
                  <a:schemeClr val="tx2"/>
                </a:solidFill>
                <a:latin typeface="+mj-lt"/>
                <a:ea typeface="+mj-ea"/>
                <a:cs typeface="+mj-cs"/>
              </a:rPr>
              <a:t>Experiment: Vernichtung des Sozialleistungstopfs</a:t>
            </a:r>
            <a:br>
              <a:rPr lang="de-AT" b="1" kern="0" dirty="0">
                <a:solidFill>
                  <a:schemeClr val="tx2"/>
                </a:solidFill>
                <a:latin typeface="+mj-lt"/>
                <a:ea typeface="+mj-ea"/>
                <a:cs typeface="+mj-cs"/>
              </a:rPr>
            </a:br>
            <a:r>
              <a:rPr lang="de-AT" b="1" kern="0" dirty="0">
                <a:solidFill>
                  <a:schemeClr val="tx2"/>
                </a:solidFill>
                <a:latin typeface="+mj-lt"/>
                <a:ea typeface="+mj-ea"/>
                <a:cs typeface="+mj-cs"/>
              </a:rPr>
              <a:t>Beispiel: 6 </a:t>
            </a:r>
            <a:r>
              <a:rPr lang="de-AT" b="1" kern="0" dirty="0" err="1">
                <a:solidFill>
                  <a:schemeClr val="tx2"/>
                </a:solidFill>
                <a:latin typeface="+mj-lt"/>
                <a:ea typeface="+mj-ea"/>
                <a:cs typeface="+mj-cs"/>
              </a:rPr>
              <a:t>SchülerInnen</a:t>
            </a:r>
            <a:r>
              <a:rPr lang="de-AT" b="1" kern="0" dirty="0">
                <a:solidFill>
                  <a:schemeClr val="tx2"/>
                </a:solidFill>
                <a:latin typeface="+mj-lt"/>
                <a:ea typeface="+mj-ea"/>
                <a:cs typeface="+mj-cs"/>
              </a:rPr>
              <a:t> (insg. 12 Sozialleistungen) </a:t>
            </a:r>
          </a:p>
          <a:p>
            <a:pPr algn="ctr" eaLnBrk="1" hangingPunct="1">
              <a:defRPr/>
            </a:pPr>
            <a:r>
              <a:rPr lang="de-AT" b="1" kern="0" dirty="0">
                <a:solidFill>
                  <a:schemeClr val="tx2"/>
                </a:solidFill>
                <a:latin typeface="+mj-lt"/>
                <a:ea typeface="+mj-ea"/>
                <a:cs typeface="+mj-cs"/>
              </a:rPr>
              <a:t>1. RUNDE:  1 Minute Zeit um Sozialleistungen zu konsumieren</a:t>
            </a:r>
          </a:p>
        </p:txBody>
      </p:sp>
      <p:sp>
        <p:nvSpPr>
          <p:cNvPr id="16387" name="Flussdiagramm: Magnetplattenspeicher 9"/>
          <p:cNvSpPr>
            <a:spLocks noChangeArrowheads="1"/>
          </p:cNvSpPr>
          <p:nvPr/>
        </p:nvSpPr>
        <p:spPr bwMode="black">
          <a:xfrm>
            <a:off x="2771775" y="1484313"/>
            <a:ext cx="4103688" cy="5076825"/>
          </a:xfrm>
          <a:prstGeom prst="flowChartMagneticDisk">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a:p>
            <a:pPr algn="ctr"/>
            <a:endParaRPr lang="de-AT"/>
          </a:p>
          <a:p>
            <a:pPr algn="ctr"/>
            <a:endParaRPr lang="de-AT"/>
          </a:p>
          <a:p>
            <a:pPr algn="ctr"/>
            <a:endParaRPr lang="de-AT"/>
          </a:p>
          <a:p>
            <a:pPr algn="ctr"/>
            <a:endParaRPr lang="de-AT"/>
          </a:p>
          <a:p>
            <a:pPr algn="ctr"/>
            <a:endParaRPr lang="de-AT"/>
          </a:p>
          <a:p>
            <a:pPr algn="ctr"/>
            <a:endParaRPr lang="de-AT"/>
          </a:p>
          <a:p>
            <a:pPr algn="ctr"/>
            <a:endParaRPr lang="de-AT"/>
          </a:p>
        </p:txBody>
      </p:sp>
      <p:sp>
        <p:nvSpPr>
          <p:cNvPr id="11" name="Ellipse 10"/>
          <p:cNvSpPr>
            <a:spLocks noChangeArrowheads="1"/>
          </p:cNvSpPr>
          <p:nvPr/>
        </p:nvSpPr>
        <p:spPr bwMode="black">
          <a:xfrm>
            <a:off x="2771775" y="1468438"/>
            <a:ext cx="4103688" cy="1689100"/>
          </a:xfrm>
          <a:prstGeom prst="ellipse">
            <a:avLst/>
          </a:prstGeom>
          <a:solidFill>
            <a:schemeClr val="accent1"/>
          </a:solidFill>
          <a:ln w="9525" algn="ctr">
            <a:solidFill>
              <a:schemeClr val="tx1"/>
            </a:solidFill>
            <a:miter lim="800000"/>
            <a:headEnd/>
            <a:tailEnd/>
          </a:ln>
        </p:spPr>
        <p:txBody>
          <a:bodyPr lIns="92075" tIns="46038" rIns="92075" bIns="46038" anchor="ctr">
            <a:spAutoFit/>
          </a:bodyPr>
          <a:lstStyle/>
          <a:p>
            <a:pPr algn="ctr"/>
            <a:r>
              <a:rPr lang="de-AT" sz="2400" b="1" dirty="0"/>
              <a:t>12 Sozialleistungen</a:t>
            </a:r>
          </a:p>
          <a:p>
            <a:pPr algn="ctr"/>
            <a:endParaRPr lang="de-AT" sz="2400" b="1" dirty="0"/>
          </a:p>
        </p:txBody>
      </p:sp>
      <p:sp>
        <p:nvSpPr>
          <p:cNvPr id="16389" name="Mond 12"/>
          <p:cNvSpPr>
            <a:spLocks noChangeArrowheads="1"/>
          </p:cNvSpPr>
          <p:nvPr/>
        </p:nvSpPr>
        <p:spPr bwMode="black">
          <a:xfrm rot="10800000">
            <a:off x="6875463" y="3141663"/>
            <a:ext cx="720725" cy="1871662"/>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16390" name="Mond 13"/>
          <p:cNvSpPr>
            <a:spLocks noChangeArrowheads="1"/>
          </p:cNvSpPr>
          <p:nvPr/>
        </p:nvSpPr>
        <p:spPr bwMode="black">
          <a:xfrm>
            <a:off x="2051050" y="3213100"/>
            <a:ext cx="720725" cy="1871663"/>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15" name="Flussdiagramm: Alternativer Prozess 14"/>
          <p:cNvSpPr>
            <a:spLocks noChangeArrowheads="1"/>
          </p:cNvSpPr>
          <p:nvPr/>
        </p:nvSpPr>
        <p:spPr bwMode="black">
          <a:xfrm>
            <a:off x="2771775" y="4005263"/>
            <a:ext cx="2447925" cy="442912"/>
          </a:xfrm>
          <a:prstGeom prst="flowChartAlternateProcess">
            <a:avLst/>
          </a:prstGeom>
          <a:solidFill>
            <a:srgbClr val="FFFF00"/>
          </a:solidFill>
          <a:ln w="9525" algn="ctr">
            <a:solidFill>
              <a:schemeClr val="tx1"/>
            </a:solidFill>
            <a:miter lim="800000"/>
            <a:headEnd/>
            <a:tailEnd/>
          </a:ln>
        </p:spPr>
        <p:txBody>
          <a:bodyPr lIns="92075" tIns="46038" rIns="92075" bIns="46038" anchor="ctr">
            <a:spAutoFit/>
          </a:bodyPr>
          <a:lstStyle/>
          <a:p>
            <a:pPr algn="ctr"/>
            <a:r>
              <a:rPr lang="de-AT" b="1"/>
              <a:t>Schülerfreifahrt</a:t>
            </a:r>
          </a:p>
        </p:txBody>
      </p:sp>
      <p:sp>
        <p:nvSpPr>
          <p:cNvPr id="16" name="Flussdiagramm: Alternativer Prozess 15"/>
          <p:cNvSpPr>
            <a:spLocks noChangeArrowheads="1"/>
          </p:cNvSpPr>
          <p:nvPr/>
        </p:nvSpPr>
        <p:spPr bwMode="black">
          <a:xfrm rot="757928">
            <a:off x="3008313" y="5835650"/>
            <a:ext cx="2305050" cy="442913"/>
          </a:xfrm>
          <a:prstGeom prst="flowChartAlternateProcess">
            <a:avLst/>
          </a:prstGeom>
          <a:solidFill>
            <a:srgbClr val="FFC000"/>
          </a:solidFill>
          <a:ln w="9525" algn="ctr">
            <a:solidFill>
              <a:schemeClr val="tx1"/>
            </a:solidFill>
            <a:miter lim="800000"/>
            <a:headEnd/>
            <a:tailEnd/>
          </a:ln>
        </p:spPr>
        <p:txBody>
          <a:bodyPr lIns="92075" tIns="46038" rIns="92075" bIns="46038" anchor="ctr">
            <a:spAutoFit/>
          </a:bodyPr>
          <a:lstStyle/>
          <a:p>
            <a:pPr algn="ctr"/>
            <a:r>
              <a:rPr lang="de-AT" b="1"/>
              <a:t>Schulbücher</a:t>
            </a:r>
          </a:p>
        </p:txBody>
      </p:sp>
      <p:sp>
        <p:nvSpPr>
          <p:cNvPr id="17" name="Flussdiagramm: Alternativer Prozess 16"/>
          <p:cNvSpPr>
            <a:spLocks noChangeArrowheads="1"/>
          </p:cNvSpPr>
          <p:nvPr/>
        </p:nvSpPr>
        <p:spPr bwMode="black">
          <a:xfrm rot="599103">
            <a:off x="2771775" y="2565400"/>
            <a:ext cx="2808288" cy="782638"/>
          </a:xfrm>
          <a:prstGeom prst="flowChartAlternateProcess">
            <a:avLst/>
          </a:prstGeom>
          <a:solidFill>
            <a:srgbClr val="8BFB25"/>
          </a:solidFill>
          <a:ln w="9525" algn="ctr">
            <a:solidFill>
              <a:schemeClr val="tx1"/>
            </a:solidFill>
            <a:miter lim="800000"/>
            <a:headEnd/>
            <a:tailEnd/>
          </a:ln>
        </p:spPr>
        <p:txBody>
          <a:bodyPr lIns="92075" tIns="46038" rIns="92075" bIns="46038" anchor="ctr">
            <a:spAutoFit/>
          </a:bodyPr>
          <a:lstStyle/>
          <a:p>
            <a:pPr algn="ctr"/>
            <a:r>
              <a:rPr lang="de-AT" b="1" dirty="0"/>
              <a:t>Beitragslose Sozialversicherung</a:t>
            </a:r>
          </a:p>
        </p:txBody>
      </p:sp>
      <p:sp>
        <p:nvSpPr>
          <p:cNvPr id="18" name="Flussdiagramm: Alternativer Prozess 17"/>
          <p:cNvSpPr>
            <a:spLocks noChangeArrowheads="1"/>
          </p:cNvSpPr>
          <p:nvPr/>
        </p:nvSpPr>
        <p:spPr bwMode="black">
          <a:xfrm>
            <a:off x="2771775" y="3429000"/>
            <a:ext cx="2808288" cy="442913"/>
          </a:xfrm>
          <a:prstGeom prst="flowChartAlternateProcess">
            <a:avLst/>
          </a:prstGeom>
          <a:solidFill>
            <a:srgbClr val="FFCCFF"/>
          </a:solidFill>
          <a:ln w="9525" algn="ctr">
            <a:solidFill>
              <a:schemeClr val="tx1"/>
            </a:solidFill>
            <a:miter lim="800000"/>
            <a:headEnd/>
            <a:tailEnd/>
          </a:ln>
        </p:spPr>
        <p:txBody>
          <a:bodyPr lIns="92075" tIns="46038" rIns="92075" bIns="46038" anchor="ctr">
            <a:spAutoFit/>
          </a:bodyPr>
          <a:lstStyle/>
          <a:p>
            <a:pPr algn="ctr"/>
            <a:r>
              <a:rPr lang="de-AT" b="1"/>
              <a:t>Kinderbeihilfe</a:t>
            </a:r>
          </a:p>
        </p:txBody>
      </p:sp>
      <p:sp>
        <p:nvSpPr>
          <p:cNvPr id="19" name="Flussdiagramm: Alternativer Prozess 18"/>
          <p:cNvSpPr>
            <a:spLocks noChangeArrowheads="1"/>
          </p:cNvSpPr>
          <p:nvPr/>
        </p:nvSpPr>
        <p:spPr bwMode="black">
          <a:xfrm rot="-2955910">
            <a:off x="4906963" y="3355975"/>
            <a:ext cx="2281237" cy="442913"/>
          </a:xfrm>
          <a:prstGeom prst="flowChartAlternateProcess">
            <a:avLst/>
          </a:prstGeom>
          <a:solidFill>
            <a:srgbClr val="FFC000"/>
          </a:solidFill>
          <a:ln w="9525" algn="ctr">
            <a:solidFill>
              <a:schemeClr val="tx1"/>
            </a:solidFill>
            <a:miter lim="800000"/>
            <a:headEnd/>
            <a:tailEnd/>
          </a:ln>
        </p:spPr>
        <p:txBody>
          <a:bodyPr lIns="92075" tIns="46038" rIns="92075" bIns="46038" anchor="ctr">
            <a:spAutoFit/>
          </a:bodyPr>
          <a:lstStyle/>
          <a:p>
            <a:pPr algn="ctr"/>
            <a:r>
              <a:rPr lang="de-AT" b="1"/>
              <a:t>Schulbücher</a:t>
            </a:r>
          </a:p>
        </p:txBody>
      </p:sp>
      <p:sp>
        <p:nvSpPr>
          <p:cNvPr id="20" name="Flussdiagramm: Alternativer Prozess 19"/>
          <p:cNvSpPr>
            <a:spLocks noChangeArrowheads="1"/>
          </p:cNvSpPr>
          <p:nvPr/>
        </p:nvSpPr>
        <p:spPr bwMode="black">
          <a:xfrm rot="-4518755">
            <a:off x="5097462" y="4878388"/>
            <a:ext cx="2447925" cy="444500"/>
          </a:xfrm>
          <a:prstGeom prst="flowChartAlternateProcess">
            <a:avLst/>
          </a:prstGeom>
          <a:solidFill>
            <a:srgbClr val="FFFF00"/>
          </a:solidFill>
          <a:ln w="9525" algn="ctr">
            <a:solidFill>
              <a:schemeClr val="tx1"/>
            </a:solidFill>
            <a:miter lim="800000"/>
            <a:headEnd/>
            <a:tailEnd/>
          </a:ln>
        </p:spPr>
        <p:txBody>
          <a:bodyPr lIns="92075" tIns="46038" rIns="92075" bIns="46038" anchor="ctr">
            <a:spAutoFit/>
          </a:bodyPr>
          <a:lstStyle/>
          <a:p>
            <a:pPr algn="ctr"/>
            <a:r>
              <a:rPr lang="de-AT" b="1"/>
              <a:t>Schülerfreifahrt</a:t>
            </a:r>
          </a:p>
        </p:txBody>
      </p:sp>
      <p:sp>
        <p:nvSpPr>
          <p:cNvPr id="21" name="Flussdiagramm: Alternativer Prozess 20"/>
          <p:cNvSpPr>
            <a:spLocks noChangeArrowheads="1"/>
          </p:cNvSpPr>
          <p:nvPr/>
        </p:nvSpPr>
        <p:spPr bwMode="black">
          <a:xfrm rot="914090">
            <a:off x="2781300" y="5302250"/>
            <a:ext cx="2808288" cy="444500"/>
          </a:xfrm>
          <a:prstGeom prst="flowChartAlternateProcess">
            <a:avLst/>
          </a:prstGeom>
          <a:solidFill>
            <a:srgbClr val="FFCCFF"/>
          </a:solidFill>
          <a:ln w="9525" algn="ctr">
            <a:solidFill>
              <a:schemeClr val="tx1"/>
            </a:solidFill>
            <a:miter lim="800000"/>
            <a:headEnd/>
            <a:tailEnd/>
          </a:ln>
        </p:spPr>
        <p:txBody>
          <a:bodyPr lIns="92075" tIns="46038" rIns="92075" bIns="46038" anchor="ctr">
            <a:spAutoFit/>
          </a:bodyPr>
          <a:lstStyle/>
          <a:p>
            <a:pPr algn="ctr"/>
            <a:r>
              <a:rPr lang="de-AT" b="1"/>
              <a:t>Kinderbeihilfe</a:t>
            </a:r>
          </a:p>
        </p:txBody>
      </p:sp>
      <p:sp>
        <p:nvSpPr>
          <p:cNvPr id="22" name="Flussdiagramm: Alternativer Prozess 21"/>
          <p:cNvSpPr>
            <a:spLocks noChangeArrowheads="1"/>
          </p:cNvSpPr>
          <p:nvPr/>
        </p:nvSpPr>
        <p:spPr bwMode="black">
          <a:xfrm rot="515205">
            <a:off x="3937000" y="4591050"/>
            <a:ext cx="2133600" cy="784225"/>
          </a:xfrm>
          <a:prstGeom prst="flowChartAlternateProcess">
            <a:avLst/>
          </a:prstGeom>
          <a:solidFill>
            <a:srgbClr val="CCFFFF"/>
          </a:solidFill>
          <a:ln w="9525" algn="ctr">
            <a:solidFill>
              <a:schemeClr val="tx1"/>
            </a:solidFill>
            <a:miter lim="800000"/>
            <a:headEnd/>
            <a:tailEnd/>
          </a:ln>
        </p:spPr>
        <p:txBody>
          <a:bodyPr lIns="92075" tIns="46038" rIns="92075" bIns="46038" anchor="ctr">
            <a:spAutoFit/>
          </a:bodyPr>
          <a:lstStyle/>
          <a:p>
            <a:pPr algn="ctr"/>
            <a:r>
              <a:rPr lang="de-AT" b="1" dirty="0"/>
              <a:t>Freier Schulbesuch</a:t>
            </a:r>
          </a:p>
        </p:txBody>
      </p:sp>
      <p:grpSp>
        <p:nvGrpSpPr>
          <p:cNvPr id="2" name="Gruppieren 28"/>
          <p:cNvGrpSpPr>
            <a:grpSpLocks/>
          </p:cNvGrpSpPr>
          <p:nvPr/>
        </p:nvGrpSpPr>
        <p:grpSpPr bwMode="auto">
          <a:xfrm>
            <a:off x="179388" y="5084763"/>
            <a:ext cx="647700" cy="1443037"/>
            <a:chOff x="5714999" y="3200324"/>
            <a:chExt cx="644160" cy="2068151"/>
          </a:xfrm>
        </p:grpSpPr>
        <p:sp>
          <p:nvSpPr>
            <p:cNvPr id="26" name="Ellipse 25"/>
            <p:cNvSpPr/>
            <p:nvPr/>
          </p:nvSpPr>
          <p:spPr bwMode="auto">
            <a:xfrm>
              <a:off x="5834990" y="3200324"/>
              <a:ext cx="402600" cy="4027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27" name="Rechteck 26"/>
            <p:cNvSpPr/>
            <p:nvPr/>
          </p:nvSpPr>
          <p:spPr bwMode="auto">
            <a:xfrm>
              <a:off x="5858671" y="3614409"/>
              <a:ext cx="356814" cy="857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3" name="Gruppieren 77"/>
            <p:cNvGrpSpPr/>
            <p:nvPr/>
          </p:nvGrpSpPr>
          <p:grpSpPr bwMode="auto">
            <a:xfrm>
              <a:off x="5714999" y="3484829"/>
              <a:ext cx="644160" cy="800429"/>
              <a:chOff x="2627140" y="1714488"/>
              <a:chExt cx="571903" cy="710142"/>
            </a:xfrm>
            <a:solidFill>
              <a:schemeClr val="tx1"/>
            </a:solidFill>
          </p:grpSpPr>
          <p:sp>
            <p:nvSpPr>
              <p:cNvPr id="32" name="Rechteck 31"/>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4" name="Rechteck 33"/>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4" name="Gruppieren 12"/>
            <p:cNvGrpSpPr>
              <a:grpSpLocks/>
            </p:cNvGrpSpPr>
            <p:nvPr/>
          </p:nvGrpSpPr>
          <p:grpSpPr bwMode="auto">
            <a:xfrm>
              <a:off x="5794156" y="4346044"/>
              <a:ext cx="479927" cy="922431"/>
              <a:chOff x="3533945" y="3750901"/>
              <a:chExt cx="691912" cy="1329874"/>
            </a:xfrm>
          </p:grpSpPr>
          <p:sp>
            <p:nvSpPr>
              <p:cNvPr id="30" name="Rechteck 8"/>
              <p:cNvSpPr/>
              <p:nvPr/>
            </p:nvSpPr>
            <p:spPr bwMode="auto">
              <a:xfrm rot="20700000">
                <a:off x="3975216" y="3752310"/>
                <a:ext cx="250382" cy="13186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1" name="Rechteck 9"/>
              <p:cNvSpPr/>
              <p:nvPr/>
            </p:nvSpPr>
            <p:spPr bwMode="auto">
              <a:xfrm rot="900000">
                <a:off x="3533634" y="3762150"/>
                <a:ext cx="250382" cy="13186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grpSp>
        <p:nvGrpSpPr>
          <p:cNvPr id="5" name="Gruppieren 28"/>
          <p:cNvGrpSpPr>
            <a:grpSpLocks/>
          </p:cNvGrpSpPr>
          <p:nvPr/>
        </p:nvGrpSpPr>
        <p:grpSpPr bwMode="auto">
          <a:xfrm>
            <a:off x="179388" y="3213100"/>
            <a:ext cx="576262" cy="1439863"/>
            <a:chOff x="5714999" y="3200324"/>
            <a:chExt cx="644160" cy="2062849"/>
          </a:xfrm>
        </p:grpSpPr>
        <p:sp>
          <p:nvSpPr>
            <p:cNvPr id="38" name="Ellipse 37"/>
            <p:cNvSpPr/>
            <p:nvPr/>
          </p:nvSpPr>
          <p:spPr bwMode="auto">
            <a:xfrm>
              <a:off x="5835668" y="3200324"/>
              <a:ext cx="402822" cy="4025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9" name="Rechteck 38"/>
            <p:cNvSpPr/>
            <p:nvPr/>
          </p:nvSpPr>
          <p:spPr bwMode="auto">
            <a:xfrm>
              <a:off x="5876482" y="3611985"/>
              <a:ext cx="321194" cy="8073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6" name="Gruppieren 77"/>
            <p:cNvGrpSpPr/>
            <p:nvPr/>
          </p:nvGrpSpPr>
          <p:grpSpPr bwMode="auto">
            <a:xfrm>
              <a:off x="5714999" y="3484829"/>
              <a:ext cx="644160" cy="800429"/>
              <a:chOff x="2627140" y="1714488"/>
              <a:chExt cx="571903" cy="710142"/>
            </a:xfrm>
            <a:solidFill>
              <a:schemeClr val="tx1"/>
            </a:solidFill>
          </p:grpSpPr>
          <p:sp>
            <p:nvSpPr>
              <p:cNvPr id="44" name="Rechteck 43"/>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5" name="Rechteck 44"/>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7" name="Gruppieren 12"/>
            <p:cNvGrpSpPr>
              <a:grpSpLocks/>
            </p:cNvGrpSpPr>
            <p:nvPr/>
          </p:nvGrpSpPr>
          <p:grpSpPr bwMode="auto">
            <a:xfrm>
              <a:off x="5804523" y="4347136"/>
              <a:ext cx="467688" cy="916037"/>
              <a:chOff x="3548889" y="3752478"/>
              <a:chExt cx="674267" cy="1320657"/>
            </a:xfrm>
          </p:grpSpPr>
          <p:sp>
            <p:nvSpPr>
              <p:cNvPr id="42" name="Rechteck 8"/>
              <p:cNvSpPr/>
              <p:nvPr/>
            </p:nvSpPr>
            <p:spPr bwMode="auto">
              <a:xfrm rot="20700000">
                <a:off x="3974987" y="3751710"/>
                <a:ext cx="248163" cy="13181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3" name="Rechteck 9"/>
              <p:cNvSpPr/>
              <p:nvPr/>
            </p:nvSpPr>
            <p:spPr bwMode="auto">
              <a:xfrm rot="900000">
                <a:off x="3547740" y="3754990"/>
                <a:ext cx="248161" cy="13181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grpSp>
        <p:nvGrpSpPr>
          <p:cNvPr id="9" name="Gruppieren 28"/>
          <p:cNvGrpSpPr>
            <a:grpSpLocks/>
          </p:cNvGrpSpPr>
          <p:nvPr/>
        </p:nvGrpSpPr>
        <p:grpSpPr bwMode="auto">
          <a:xfrm>
            <a:off x="8316913" y="1557338"/>
            <a:ext cx="503237" cy="1295400"/>
            <a:chOff x="5714999" y="3200166"/>
            <a:chExt cx="644160" cy="2063969"/>
          </a:xfrm>
        </p:grpSpPr>
        <p:sp>
          <p:nvSpPr>
            <p:cNvPr id="47" name="Ellipse 46"/>
            <p:cNvSpPr/>
            <p:nvPr/>
          </p:nvSpPr>
          <p:spPr bwMode="auto">
            <a:xfrm>
              <a:off x="5806441" y="3200166"/>
              <a:ext cx="404379" cy="4047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8" name="Rechteck 47"/>
            <p:cNvSpPr/>
            <p:nvPr/>
          </p:nvSpPr>
          <p:spPr bwMode="auto">
            <a:xfrm>
              <a:off x="5877563" y="3668099"/>
              <a:ext cx="319032" cy="8018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10" name="Gruppieren 77"/>
            <p:cNvGrpSpPr/>
            <p:nvPr/>
          </p:nvGrpSpPr>
          <p:grpSpPr bwMode="auto">
            <a:xfrm>
              <a:off x="5714999" y="3484829"/>
              <a:ext cx="644160" cy="800429"/>
              <a:chOff x="2627140" y="1714488"/>
              <a:chExt cx="571903" cy="710142"/>
            </a:xfrm>
            <a:solidFill>
              <a:schemeClr val="tx1"/>
            </a:solidFill>
          </p:grpSpPr>
          <p:sp>
            <p:nvSpPr>
              <p:cNvPr id="53" name="Rechteck 52"/>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54" name="Rechteck 53"/>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12" name="Gruppieren 12"/>
            <p:cNvGrpSpPr>
              <a:grpSpLocks/>
            </p:cNvGrpSpPr>
            <p:nvPr/>
          </p:nvGrpSpPr>
          <p:grpSpPr bwMode="auto">
            <a:xfrm>
              <a:off x="5752386" y="4346533"/>
              <a:ext cx="520688" cy="917602"/>
              <a:chOff x="3473728" y="3751606"/>
              <a:chExt cx="750678" cy="1322912"/>
            </a:xfrm>
          </p:grpSpPr>
          <p:sp>
            <p:nvSpPr>
              <p:cNvPr id="51" name="Rechteck 8"/>
              <p:cNvSpPr/>
              <p:nvPr/>
            </p:nvSpPr>
            <p:spPr bwMode="auto">
              <a:xfrm rot="20700000">
                <a:off x="3976454" y="3750797"/>
                <a:ext cx="249017" cy="13200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52" name="Rechteck 9"/>
              <p:cNvSpPr/>
              <p:nvPr/>
            </p:nvSpPr>
            <p:spPr bwMode="auto">
              <a:xfrm rot="900000">
                <a:off x="3472560" y="3754445"/>
                <a:ext cx="249017" cy="13200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pic>
        <p:nvPicPr>
          <p:cNvPr id="16402" name="Picture 2"/>
          <p:cNvPicPr>
            <a:picLocks noChangeAspect="1" noChangeArrowheads="1"/>
          </p:cNvPicPr>
          <p:nvPr/>
        </p:nvPicPr>
        <p:blipFill>
          <a:blip r:embed="rId2" cstate="print"/>
          <a:srcRect/>
          <a:stretch>
            <a:fillRect/>
          </a:stretch>
        </p:blipFill>
        <p:spPr bwMode="auto">
          <a:xfrm>
            <a:off x="0" y="1412875"/>
            <a:ext cx="827088" cy="1520825"/>
          </a:xfrm>
          <a:prstGeom prst="rect">
            <a:avLst/>
          </a:prstGeom>
          <a:noFill/>
          <a:ln w="9525" algn="ctr">
            <a:noFill/>
            <a:miter lim="800000"/>
            <a:headEnd/>
            <a:tailEnd/>
          </a:ln>
        </p:spPr>
      </p:pic>
      <p:pic>
        <p:nvPicPr>
          <p:cNvPr id="16403" name="Picture 3"/>
          <p:cNvPicPr>
            <a:picLocks noChangeAspect="1" noChangeArrowheads="1"/>
          </p:cNvPicPr>
          <p:nvPr/>
        </p:nvPicPr>
        <p:blipFill>
          <a:blip r:embed="rId2" cstate="print"/>
          <a:srcRect/>
          <a:stretch>
            <a:fillRect/>
          </a:stretch>
        </p:blipFill>
        <p:spPr bwMode="auto">
          <a:xfrm>
            <a:off x="8172450" y="3141663"/>
            <a:ext cx="762000" cy="1400175"/>
          </a:xfrm>
          <a:prstGeom prst="rect">
            <a:avLst/>
          </a:prstGeom>
          <a:noFill/>
          <a:ln w="9525" algn="ctr">
            <a:noFill/>
            <a:miter lim="800000"/>
            <a:headEnd/>
            <a:tailEnd/>
          </a:ln>
        </p:spPr>
      </p:pic>
      <p:grpSp>
        <p:nvGrpSpPr>
          <p:cNvPr id="13" name="Gruppieren 28"/>
          <p:cNvGrpSpPr>
            <a:grpSpLocks/>
          </p:cNvGrpSpPr>
          <p:nvPr/>
        </p:nvGrpSpPr>
        <p:grpSpPr bwMode="auto">
          <a:xfrm>
            <a:off x="8388350" y="5084763"/>
            <a:ext cx="504825" cy="1374775"/>
            <a:chOff x="5714998" y="3084651"/>
            <a:chExt cx="644162" cy="2190053"/>
          </a:xfrm>
        </p:grpSpPr>
        <p:sp>
          <p:nvSpPr>
            <p:cNvPr id="66" name="Ellipse 65"/>
            <p:cNvSpPr/>
            <p:nvPr/>
          </p:nvSpPr>
          <p:spPr bwMode="auto">
            <a:xfrm>
              <a:off x="5806154" y="3084651"/>
              <a:ext cx="433493" cy="51843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67" name="Rechteck 66"/>
            <p:cNvSpPr/>
            <p:nvPr/>
          </p:nvSpPr>
          <p:spPr bwMode="auto">
            <a:xfrm>
              <a:off x="5899334" y="3658717"/>
              <a:ext cx="320055" cy="91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14" name="Gruppieren 77"/>
            <p:cNvGrpSpPr/>
            <p:nvPr/>
          </p:nvGrpSpPr>
          <p:grpSpPr bwMode="auto">
            <a:xfrm>
              <a:off x="5714998" y="3484829"/>
              <a:ext cx="644162" cy="800429"/>
              <a:chOff x="2627140" y="1714488"/>
              <a:chExt cx="571905" cy="710142"/>
            </a:xfrm>
            <a:solidFill>
              <a:schemeClr val="tx1"/>
            </a:solidFill>
          </p:grpSpPr>
          <p:sp>
            <p:nvSpPr>
              <p:cNvPr id="72" name="Rechteck 71"/>
              <p:cNvSpPr/>
              <p:nvPr/>
            </p:nvSpPr>
            <p:spPr>
              <a:xfrm rot="19556810">
                <a:off x="3068032" y="1714488"/>
                <a:ext cx="131013"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73" name="Rechteck 72"/>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23" name="Gruppieren 12"/>
            <p:cNvGrpSpPr>
              <a:grpSpLocks/>
            </p:cNvGrpSpPr>
            <p:nvPr/>
          </p:nvGrpSpPr>
          <p:grpSpPr bwMode="auto">
            <a:xfrm>
              <a:off x="5807019" y="4346045"/>
              <a:ext cx="467061" cy="928659"/>
              <a:chOff x="3552493" y="3750899"/>
              <a:chExt cx="673364" cy="1338852"/>
            </a:xfrm>
          </p:grpSpPr>
          <p:sp>
            <p:nvSpPr>
              <p:cNvPr id="70" name="Rechteck 8"/>
              <p:cNvSpPr/>
              <p:nvPr/>
            </p:nvSpPr>
            <p:spPr bwMode="auto">
              <a:xfrm rot="20700000">
                <a:off x="3974705" y="3751680"/>
                <a:ext cx="251156" cy="13198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71" name="Rechteck 9"/>
              <p:cNvSpPr/>
              <p:nvPr/>
            </p:nvSpPr>
            <p:spPr bwMode="auto">
              <a:xfrm rot="900000">
                <a:off x="3551246" y="3769911"/>
                <a:ext cx="251156" cy="13198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pic>
        <p:nvPicPr>
          <p:cNvPr id="55" name="Picture 6"/>
          <p:cNvPicPr>
            <a:picLocks noChangeAspect="1" noChangeArrowheads="1"/>
          </p:cNvPicPr>
          <p:nvPr/>
        </p:nvPicPr>
        <p:blipFill>
          <a:blip r:embed="rId3" cstate="print"/>
          <a:srcRect/>
          <a:stretch>
            <a:fillRect/>
          </a:stretch>
        </p:blipFill>
        <p:spPr bwMode="auto">
          <a:xfrm rot="755159">
            <a:off x="2915816" y="2420888"/>
            <a:ext cx="432048" cy="364716"/>
          </a:xfrm>
          <a:prstGeom prst="rect">
            <a:avLst/>
          </a:prstGeom>
          <a:noFill/>
          <a:ln w="9525" algn="ctr">
            <a:noFill/>
            <a:miter lim="800000"/>
            <a:headEnd/>
            <a:tailEnd/>
          </a:ln>
        </p:spPr>
      </p:pic>
      <p:pic>
        <p:nvPicPr>
          <p:cNvPr id="56" name="Picture 6"/>
          <p:cNvPicPr>
            <a:picLocks noChangeAspect="1" noChangeArrowheads="1"/>
          </p:cNvPicPr>
          <p:nvPr/>
        </p:nvPicPr>
        <p:blipFill>
          <a:blip r:embed="rId4" cstate="print"/>
          <a:srcRect/>
          <a:stretch>
            <a:fillRect/>
          </a:stretch>
        </p:blipFill>
        <p:spPr bwMode="auto">
          <a:xfrm rot="18213645">
            <a:off x="6427557" y="2663370"/>
            <a:ext cx="432047" cy="364715"/>
          </a:xfrm>
          <a:prstGeom prst="rect">
            <a:avLst/>
          </a:prstGeom>
          <a:noFill/>
          <a:ln w="9525" algn="ctr">
            <a:noFill/>
            <a:miter lim="800000"/>
            <a:headEnd/>
            <a:tailEnd/>
          </a:ln>
        </p:spPr>
      </p:pic>
      <p:pic>
        <p:nvPicPr>
          <p:cNvPr id="60" name="Picture 6"/>
          <p:cNvPicPr>
            <a:picLocks noChangeAspect="1" noChangeArrowheads="1"/>
          </p:cNvPicPr>
          <p:nvPr/>
        </p:nvPicPr>
        <p:blipFill>
          <a:blip r:embed="rId3" cstate="print"/>
          <a:srcRect/>
          <a:stretch>
            <a:fillRect/>
          </a:stretch>
        </p:blipFill>
        <p:spPr bwMode="auto">
          <a:xfrm rot="755159">
            <a:off x="5683398" y="4691788"/>
            <a:ext cx="391175" cy="330213"/>
          </a:xfrm>
          <a:prstGeom prst="rect">
            <a:avLst/>
          </a:prstGeom>
          <a:noFill/>
          <a:ln w="9525" algn="ctr">
            <a:noFill/>
            <a:miter lim="800000"/>
            <a:headEnd/>
            <a:tailEnd/>
          </a:ln>
        </p:spPr>
      </p:pic>
      <p:pic>
        <p:nvPicPr>
          <p:cNvPr id="61" name="Picture 6"/>
          <p:cNvPicPr>
            <a:picLocks noChangeAspect="1" noChangeArrowheads="1"/>
          </p:cNvPicPr>
          <p:nvPr/>
        </p:nvPicPr>
        <p:blipFill>
          <a:blip r:embed="rId3" cstate="print"/>
          <a:srcRect/>
          <a:stretch>
            <a:fillRect/>
          </a:stretch>
        </p:blipFill>
        <p:spPr bwMode="auto">
          <a:xfrm>
            <a:off x="2915816" y="3429000"/>
            <a:ext cx="432048" cy="364716"/>
          </a:xfrm>
          <a:prstGeom prst="rect">
            <a:avLst/>
          </a:prstGeom>
          <a:noFill/>
          <a:ln w="9525" algn="ctr">
            <a:noFill/>
            <a:miter lim="800000"/>
            <a:headEnd/>
            <a:tailEnd/>
          </a:ln>
        </p:spPr>
      </p:pic>
      <p:pic>
        <p:nvPicPr>
          <p:cNvPr id="62" name="Picture 6"/>
          <p:cNvPicPr>
            <a:picLocks noChangeAspect="1" noChangeArrowheads="1"/>
          </p:cNvPicPr>
          <p:nvPr/>
        </p:nvPicPr>
        <p:blipFill>
          <a:blip r:embed="rId3" cstate="print"/>
          <a:srcRect/>
          <a:stretch>
            <a:fillRect/>
          </a:stretch>
        </p:blipFill>
        <p:spPr bwMode="auto">
          <a:xfrm>
            <a:off x="2791416" y="4032043"/>
            <a:ext cx="448709" cy="378781"/>
          </a:xfrm>
          <a:prstGeom prst="rect">
            <a:avLst/>
          </a:prstGeom>
          <a:noFill/>
          <a:ln w="9525" algn="ctr">
            <a:noFill/>
            <a:miter lim="800000"/>
            <a:headEnd/>
            <a:tailEnd/>
          </a:ln>
        </p:spPr>
      </p:pic>
      <p:pic>
        <p:nvPicPr>
          <p:cNvPr id="63" name="Picture 6"/>
          <p:cNvPicPr>
            <a:picLocks noChangeAspect="1" noChangeArrowheads="1"/>
          </p:cNvPicPr>
          <p:nvPr/>
        </p:nvPicPr>
        <p:blipFill>
          <a:blip r:embed="rId3" cstate="print"/>
          <a:srcRect/>
          <a:stretch>
            <a:fillRect/>
          </a:stretch>
        </p:blipFill>
        <p:spPr bwMode="auto">
          <a:xfrm rot="755159">
            <a:off x="4966585" y="5631931"/>
            <a:ext cx="432048" cy="364716"/>
          </a:xfrm>
          <a:prstGeom prst="rect">
            <a:avLst/>
          </a:prstGeom>
          <a:noFill/>
          <a:ln w="9525" algn="ctr">
            <a:noFill/>
            <a:miter lim="800000"/>
            <a:headEnd/>
            <a:tailEnd/>
          </a:ln>
        </p:spPr>
      </p:pic>
      <p:pic>
        <p:nvPicPr>
          <p:cNvPr id="64" name="Picture 6"/>
          <p:cNvPicPr>
            <a:picLocks noChangeAspect="1" noChangeArrowheads="1"/>
          </p:cNvPicPr>
          <p:nvPr/>
        </p:nvPicPr>
        <p:blipFill>
          <a:blip r:embed="rId3" cstate="print"/>
          <a:srcRect/>
          <a:stretch>
            <a:fillRect/>
          </a:stretch>
        </p:blipFill>
        <p:spPr bwMode="auto">
          <a:xfrm rot="755159">
            <a:off x="4822570" y="6063979"/>
            <a:ext cx="432048" cy="364716"/>
          </a:xfrm>
          <a:prstGeom prst="rect">
            <a:avLst/>
          </a:prstGeom>
          <a:noFill/>
          <a:ln w="9525" algn="ctr">
            <a:noFill/>
            <a:miter lim="800000"/>
            <a:headEnd/>
            <a:tailEnd/>
          </a:ln>
        </p:spPr>
      </p:pic>
      <p:pic>
        <p:nvPicPr>
          <p:cNvPr id="65" name="Picture 6"/>
          <p:cNvPicPr>
            <a:picLocks noChangeAspect="1" noChangeArrowheads="1"/>
          </p:cNvPicPr>
          <p:nvPr/>
        </p:nvPicPr>
        <p:blipFill>
          <a:blip r:embed="rId3" cstate="print"/>
          <a:srcRect/>
          <a:stretch>
            <a:fillRect/>
          </a:stretch>
        </p:blipFill>
        <p:spPr bwMode="auto">
          <a:xfrm rot="16892675">
            <a:off x="6359185" y="3960794"/>
            <a:ext cx="432048" cy="364716"/>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2.77778E-6 1.48148E-6 L -0.41337 -0.15162 " pathEditMode="relative" rAng="0" ptsTypes="AA">
                                      <p:cBhvr>
                                        <p:cTn id="6" dur="500" fill="hold"/>
                                        <p:tgtEl>
                                          <p:spTgt spid="17"/>
                                        </p:tgtEl>
                                        <p:attrNameLst>
                                          <p:attrName>ppt_x</p:attrName>
                                          <p:attrName>ppt_y</p:attrName>
                                        </p:attrNameLst>
                                      </p:cBhvr>
                                      <p:rCtr x="-207" y="-76"/>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3159 0.01526 L -0.29131 -0.06844 " pathEditMode="relative" ptsTypes="AA">
                                      <p:cBhvr>
                                        <p:cTn id="10" dur="500" fill="hold"/>
                                        <p:tgtEl>
                                          <p:spTgt spid="5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35" presetClass="path" presetSubtype="0" accel="50000" decel="50000" fill="hold" grpId="0" nodeType="clickEffect">
                                  <p:stCondLst>
                                    <p:cond delay="0"/>
                                  </p:stCondLst>
                                  <p:childTnLst>
                                    <p:animMotion origin="layout" path="M 2.77778E-6 4.07407E-6 L -0.38976 -0.0007 " pathEditMode="relative" rAng="0" ptsTypes="AA">
                                      <p:cBhvr>
                                        <p:cTn id="14" dur="1000" fill="hold"/>
                                        <p:tgtEl>
                                          <p:spTgt spid="18"/>
                                        </p:tgtEl>
                                        <p:attrNameLst>
                                          <p:attrName>ppt_x</p:attrName>
                                          <p:attrName>ppt_y</p:attrName>
                                        </p:attrNameLst>
                                      </p:cBhvr>
                                      <p:rCtr x="-195" y="0"/>
                                    </p:animMotion>
                                  </p:childTnLst>
                                </p:cTn>
                              </p:par>
                              <p:par>
                                <p:cTn id="15" presetID="35" presetClass="path" presetSubtype="0" accel="50000" decel="50000" fill="hold" grpId="0" nodeType="withEffect">
                                  <p:stCondLst>
                                    <p:cond delay="0"/>
                                  </p:stCondLst>
                                  <p:childTnLst>
                                    <p:animMotion origin="layout" path="M 8.33333E-7 -3.7037E-6 L -0.37014 -0.00069 " pathEditMode="relative" rAng="0" ptsTypes="AA">
                                      <p:cBhvr>
                                        <p:cTn id="16" dur="1000" fill="hold"/>
                                        <p:tgtEl>
                                          <p:spTgt spid="15"/>
                                        </p:tgtEl>
                                        <p:attrNameLst>
                                          <p:attrName>ppt_x</p:attrName>
                                          <p:attrName>ppt_y</p:attrName>
                                        </p:attrNameLst>
                                      </p:cBhvr>
                                      <p:rCtr x="-185" y="0"/>
                                    </p:animMotion>
                                  </p:childTnLst>
                                </p:cTn>
                              </p:par>
                              <p:par>
                                <p:cTn id="17" presetID="35" presetClass="path" presetSubtype="0" accel="50000" decel="50000" fill="hold" grpId="0" nodeType="withEffect">
                                  <p:stCondLst>
                                    <p:cond delay="0"/>
                                  </p:stCondLst>
                                  <p:childTnLst>
                                    <p:animMotion origin="layout" path="M -4.72222E-6 -1.85185E-6 L -0.4118 0.00533 " pathEditMode="relative" rAng="0" ptsTypes="AA">
                                      <p:cBhvr>
                                        <p:cTn id="18" dur="500" fill="hold"/>
                                        <p:tgtEl>
                                          <p:spTgt spid="16"/>
                                        </p:tgtEl>
                                        <p:attrNameLst>
                                          <p:attrName>ppt_x</p:attrName>
                                          <p:attrName>ppt_y</p:attrName>
                                        </p:attrNameLst>
                                      </p:cBhvr>
                                      <p:rCtr x="-206" y="3"/>
                                    </p:animMotion>
                                  </p:childTnLst>
                                </p:cTn>
                              </p:par>
                            </p:childTnLst>
                          </p:cTn>
                        </p:par>
                      </p:childTnLst>
                    </p:cTn>
                  </p:par>
                  <p:par>
                    <p:cTn id="19" fill="hold">
                      <p:stCondLst>
                        <p:cond delay="indefinite"/>
                      </p:stCondLst>
                      <p:childTnLst>
                        <p:par>
                          <p:cTn id="20" fill="hold">
                            <p:stCondLst>
                              <p:cond delay="0"/>
                            </p:stCondLst>
                            <p:childTnLst>
                              <p:par>
                                <p:cTn id="21" presetID="35" presetClass="path" presetSubtype="0" accel="50000" decel="50000" fill="hold" nodeType="clickEffect">
                                  <p:stCondLst>
                                    <p:cond delay="0"/>
                                  </p:stCondLst>
                                  <p:childTnLst>
                                    <p:animMotion origin="layout" path="M 2.5E-6 2.31214E-6 L -0.25 2.31214E-6 " pathEditMode="relative" rAng="0" ptsTypes="AA">
                                      <p:cBhvr>
                                        <p:cTn id="22" dur="500" fill="hold"/>
                                        <p:tgtEl>
                                          <p:spTgt spid="62"/>
                                        </p:tgtEl>
                                        <p:attrNameLst>
                                          <p:attrName>ppt_x</p:attrName>
                                          <p:attrName>ppt_y</p:attrName>
                                        </p:attrNameLst>
                                      </p:cBhvr>
                                      <p:rCtr x="-125" y="0"/>
                                    </p:animMotion>
                                  </p:childTnLst>
                                </p:cTn>
                              </p:par>
                              <p:par>
                                <p:cTn id="23" presetID="35" presetClass="path" presetSubtype="0" accel="50000" decel="50000" fill="hold" nodeType="withEffect">
                                  <p:stCondLst>
                                    <p:cond delay="0"/>
                                  </p:stCondLst>
                                  <p:childTnLst>
                                    <p:animMotion origin="layout" path="M -4.72222E-6 -1.56069E-6 L -0.25 -1.56069E-6 " pathEditMode="relative" rAng="0" ptsTypes="AA">
                                      <p:cBhvr>
                                        <p:cTn id="24" dur="500" fill="hold"/>
                                        <p:tgtEl>
                                          <p:spTgt spid="61"/>
                                        </p:tgtEl>
                                        <p:attrNameLst>
                                          <p:attrName>ppt_x</p:attrName>
                                          <p:attrName>ppt_y</p:attrName>
                                        </p:attrNameLst>
                                      </p:cBhvr>
                                      <p:rCtr x="-125" y="0"/>
                                    </p:animMotion>
                                  </p:childTnLst>
                                </p:cTn>
                              </p:par>
                              <p:par>
                                <p:cTn id="25" presetID="35" presetClass="path" presetSubtype="0" accel="50000" decel="50000" fill="hold" nodeType="withEffect">
                                  <p:stCondLst>
                                    <p:cond delay="0"/>
                                  </p:stCondLst>
                                  <p:childTnLst>
                                    <p:animMotion origin="layout" path="M -1.66667E-6 3.4104E-6 L -0.49982 0.00901 " pathEditMode="relative" rAng="0" ptsTypes="AA">
                                      <p:cBhvr>
                                        <p:cTn id="26" dur="500" fill="hold"/>
                                        <p:tgtEl>
                                          <p:spTgt spid="64"/>
                                        </p:tgtEl>
                                        <p:attrNameLst>
                                          <p:attrName>ppt_x</p:attrName>
                                          <p:attrName>ppt_y</p:attrName>
                                        </p:attrNameLst>
                                      </p:cBhvr>
                                      <p:rCtr x="-250" y="4"/>
                                    </p:animMotion>
                                  </p:childTnLst>
                                </p:cTn>
                              </p:par>
                            </p:childTnLst>
                          </p:cTn>
                        </p:par>
                      </p:childTnLst>
                    </p:cTn>
                  </p:par>
                  <p:par>
                    <p:cTn id="27" fill="hold">
                      <p:stCondLst>
                        <p:cond delay="indefinite"/>
                      </p:stCondLst>
                      <p:childTnLst>
                        <p:par>
                          <p:cTn id="28" fill="hold">
                            <p:stCondLst>
                              <p:cond delay="0"/>
                            </p:stCondLst>
                            <p:childTnLst>
                              <p:par>
                                <p:cTn id="29" presetID="63" presetClass="path" presetSubtype="0" accel="50000" decel="50000" fill="hold" grpId="0" nodeType="clickEffect">
                                  <p:stCondLst>
                                    <p:cond delay="0"/>
                                  </p:stCondLst>
                                  <p:childTnLst>
                                    <p:animMotion origin="layout" path="M -4.72222E-6 2.22222E-6 L 0.25608 -0.27361 " pathEditMode="relative" rAng="0" ptsTypes="AA">
                                      <p:cBhvr>
                                        <p:cTn id="30" dur="1000" fill="hold"/>
                                        <p:tgtEl>
                                          <p:spTgt spid="19"/>
                                        </p:tgtEl>
                                        <p:attrNameLst>
                                          <p:attrName>ppt_x</p:attrName>
                                          <p:attrName>ppt_y</p:attrName>
                                        </p:attrNameLst>
                                      </p:cBhvr>
                                      <p:rCtr x="128" y="-137"/>
                                    </p:animMotion>
                                  </p:childTnLst>
                                </p:cTn>
                              </p:par>
                            </p:childTnLst>
                          </p:cTn>
                        </p:par>
                      </p:childTnLst>
                    </p:cTn>
                  </p:par>
                  <p:par>
                    <p:cTn id="31" fill="hold">
                      <p:stCondLst>
                        <p:cond delay="indefinite"/>
                      </p:stCondLst>
                      <p:childTnLst>
                        <p:par>
                          <p:cTn id="32" fill="hold">
                            <p:stCondLst>
                              <p:cond delay="0"/>
                            </p:stCondLst>
                            <p:childTnLst>
                              <p:par>
                                <p:cTn id="33" presetID="56" presetClass="path" presetSubtype="0" accel="50000" decel="50000" fill="hold" nodeType="clickEffect">
                                  <p:stCondLst>
                                    <p:cond delay="0"/>
                                  </p:stCondLst>
                                  <p:childTnLst>
                                    <p:animMotion origin="layout" path="M -2.5E-6 4.73988E-6 L 0.175 -0.18752 " pathEditMode="relative" rAng="0" ptsTypes="AA">
                                      <p:cBhvr>
                                        <p:cTn id="34" dur="1000" fill="hold"/>
                                        <p:tgtEl>
                                          <p:spTgt spid="56"/>
                                        </p:tgtEl>
                                        <p:attrNameLst>
                                          <p:attrName>ppt_x</p:attrName>
                                          <p:attrName>ppt_y</p:attrName>
                                        </p:attrNameLst>
                                      </p:cBhvr>
                                      <p:rCtr x="87" y="-94"/>
                                    </p:animMotion>
                                  </p:childTnLst>
                                </p:cTn>
                              </p:par>
                            </p:childTnLst>
                          </p:cTn>
                        </p:par>
                      </p:childTnLst>
                    </p:cTn>
                  </p:par>
                  <p:par>
                    <p:cTn id="35" fill="hold">
                      <p:stCondLst>
                        <p:cond delay="indefinite"/>
                      </p:stCondLst>
                      <p:childTnLst>
                        <p:par>
                          <p:cTn id="36" fill="hold">
                            <p:stCondLst>
                              <p:cond delay="0"/>
                            </p:stCondLst>
                            <p:childTnLst>
                              <p:par>
                                <p:cTn id="37" presetID="63" presetClass="path" presetSubtype="0" accel="50000" decel="50000" fill="hold" grpId="0" nodeType="clickEffect">
                                  <p:stCondLst>
                                    <p:cond delay="0"/>
                                  </p:stCondLst>
                                  <p:childTnLst>
                                    <p:animMotion origin="layout" path="M -0.01024 0.00833 L 0.2441 -0.15764 " pathEditMode="relative" rAng="0" ptsTypes="AA">
                                      <p:cBhvr>
                                        <p:cTn id="38" dur="500" fill="hold"/>
                                        <p:tgtEl>
                                          <p:spTgt spid="20"/>
                                        </p:tgtEl>
                                        <p:attrNameLst>
                                          <p:attrName>ppt_x</p:attrName>
                                          <p:attrName>ppt_y</p:attrName>
                                        </p:attrNameLst>
                                      </p:cBhvr>
                                      <p:rCtr x="127" y="-83"/>
                                    </p:animMotion>
                                  </p:childTnLst>
                                </p:cTn>
                              </p:par>
                            </p:childTnLst>
                          </p:cTn>
                        </p:par>
                      </p:childTnLst>
                    </p:cTn>
                  </p:par>
                  <p:par>
                    <p:cTn id="39" fill="hold">
                      <p:stCondLst>
                        <p:cond delay="indefinite"/>
                      </p:stCondLst>
                      <p:childTnLst>
                        <p:par>
                          <p:cTn id="40" fill="hold">
                            <p:stCondLst>
                              <p:cond delay="0"/>
                            </p:stCondLst>
                            <p:childTnLst>
                              <p:par>
                                <p:cTn id="41" presetID="63" presetClass="path" presetSubtype="0" accel="50000" decel="50000" fill="hold" nodeType="clickEffect">
                                  <p:stCondLst>
                                    <p:cond delay="0"/>
                                  </p:stCondLst>
                                  <p:childTnLst>
                                    <p:animMotion origin="layout" path="M 0 0  L 0.25 0  E" pathEditMode="relative" ptsTypes="">
                                      <p:cBhvr>
                                        <p:cTn id="42" dur="1000" fill="hold"/>
                                        <p:tgtEl>
                                          <p:spTgt spid="65"/>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63" presetClass="path" presetSubtype="0" accel="50000" decel="50000" fill="hold" grpId="0" nodeType="clickEffect">
                                  <p:stCondLst>
                                    <p:cond delay="0"/>
                                  </p:stCondLst>
                                  <p:childTnLst>
                                    <p:animMotion origin="layout" path="M -2.22222E-6 -3.7037E-7 L 0.39375 0.08843 " pathEditMode="relative" rAng="0" ptsTypes="AA">
                                      <p:cBhvr>
                                        <p:cTn id="46" dur="1000" fill="hold"/>
                                        <p:tgtEl>
                                          <p:spTgt spid="22"/>
                                        </p:tgtEl>
                                        <p:attrNameLst>
                                          <p:attrName>ppt_x</p:attrName>
                                          <p:attrName>ppt_y</p:attrName>
                                        </p:attrNameLst>
                                      </p:cBhvr>
                                      <p:rCtr x="197" y="44"/>
                                    </p:animMotion>
                                  </p:childTnLst>
                                </p:cTn>
                              </p:par>
                              <p:par>
                                <p:cTn id="47" presetID="63" presetClass="path" presetSubtype="0" accel="50000" decel="50000" fill="hold" grpId="0" nodeType="withEffect">
                                  <p:stCondLst>
                                    <p:cond delay="0"/>
                                  </p:stCondLst>
                                  <p:childTnLst>
                                    <p:animMotion origin="layout" path="M 3.05556E-6 -3.7037E-7 L 0.4309 0.04282 " pathEditMode="relative" rAng="0" ptsTypes="AA">
                                      <p:cBhvr>
                                        <p:cTn id="48" dur="1000" fill="hold"/>
                                        <p:tgtEl>
                                          <p:spTgt spid="21"/>
                                        </p:tgtEl>
                                        <p:attrNameLst>
                                          <p:attrName>ppt_x</p:attrName>
                                          <p:attrName>ppt_y</p:attrName>
                                        </p:attrNameLst>
                                      </p:cBhvr>
                                      <p:rCtr x="215" y="21"/>
                                    </p:animMotion>
                                  </p:childTnLst>
                                </p:cTn>
                              </p:par>
                            </p:childTnLst>
                          </p:cTn>
                        </p:par>
                      </p:childTnLst>
                    </p:cTn>
                  </p:par>
                  <p:par>
                    <p:cTn id="49" fill="hold">
                      <p:stCondLst>
                        <p:cond delay="indefinite"/>
                      </p:stCondLst>
                      <p:childTnLst>
                        <p:par>
                          <p:cTn id="50" fill="hold">
                            <p:stCondLst>
                              <p:cond delay="0"/>
                            </p:stCondLst>
                            <p:childTnLst>
                              <p:par>
                                <p:cTn id="51" presetID="49" presetClass="path" presetSubtype="0" accel="50000" decel="50000" fill="hold" nodeType="clickEffect">
                                  <p:stCondLst>
                                    <p:cond delay="0"/>
                                  </p:stCondLst>
                                  <p:childTnLst>
                                    <p:animMotion origin="layout" path="M -2.77778E-7 4.79769E-6 L 0.34271 0.01988 " pathEditMode="relative" rAng="0" ptsTypes="AA">
                                      <p:cBhvr>
                                        <p:cTn id="52" dur="1000" fill="hold"/>
                                        <p:tgtEl>
                                          <p:spTgt spid="63"/>
                                        </p:tgtEl>
                                        <p:attrNameLst>
                                          <p:attrName>ppt_x</p:attrName>
                                          <p:attrName>ppt_y</p:attrName>
                                        </p:attrNameLst>
                                      </p:cBhvr>
                                      <p:rCtr x="171" y="10"/>
                                    </p:animMotion>
                                  </p:childTnLst>
                                </p:cTn>
                              </p:par>
                              <p:par>
                                <p:cTn id="53" presetID="49" presetClass="path" presetSubtype="0" accel="50000" decel="50000" fill="hold" nodeType="withEffect">
                                  <p:stCondLst>
                                    <p:cond delay="0"/>
                                  </p:stCondLst>
                                  <p:childTnLst>
                                    <p:animMotion origin="layout" path="M -1.94444E-6 -3.23699E-6 L 0.27448 0.06474 " pathEditMode="relative" rAng="0" ptsTypes="AA">
                                      <p:cBhvr>
                                        <p:cTn id="54" dur="1000" fill="hold"/>
                                        <p:tgtEl>
                                          <p:spTgt spid="60"/>
                                        </p:tgtEl>
                                        <p:attrNameLst>
                                          <p:attrName>ppt_x</p:attrName>
                                          <p:attrName>ppt_y</p:attrName>
                                        </p:attrNameLst>
                                      </p:cBhvr>
                                      <p:rCtr x="137" y="32"/>
                                    </p:animMotion>
                                  </p:childTnLst>
                                </p:cTn>
                              </p:par>
                            </p:childTnLst>
                          </p:cTn>
                        </p:par>
                      </p:childTnLst>
                    </p:cTn>
                  </p:par>
                  <p:par>
                    <p:cTn id="55" fill="hold">
                      <p:stCondLst>
                        <p:cond delay="indefinite"/>
                      </p:stCondLst>
                      <p:childTnLst>
                        <p:par>
                          <p:cTn id="56" fill="hold">
                            <p:stCondLst>
                              <p:cond delay="0"/>
                            </p:stCondLst>
                            <p:childTnLst>
                              <p:par>
                                <p:cTn id="57" presetID="3" presetClass="exit" presetSubtype="10" fill="hold" grpId="0" nodeType="clickEffect">
                                  <p:stCondLst>
                                    <p:cond delay="0"/>
                                  </p:stCondLst>
                                  <p:childTnLst>
                                    <p:animEffect transition="out" filter="blinds(horizontal)">
                                      <p:cBhvr>
                                        <p:cTn id="58" dur="500"/>
                                        <p:tgtEl>
                                          <p:spTgt spid="11"/>
                                        </p:tgtEl>
                                      </p:cBhvr>
                                    </p:animEffect>
                                    <p:set>
                                      <p:cBhvr>
                                        <p:cTn id="59"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bwMode="auto">
          <a:xfrm>
            <a:off x="250825" y="188913"/>
            <a:ext cx="8713788" cy="1003300"/>
          </a:xfrm>
          <a:prstGeom prst="rect">
            <a:avLst/>
          </a:prstGeom>
          <a:solidFill>
            <a:srgbClr val="DDDDDD"/>
          </a:solidFill>
          <a:ln>
            <a:solidFill>
              <a:srgbClr val="000000"/>
            </a:solidFill>
            <a:miter lim="800000"/>
            <a:headEnd/>
            <a:tailEnd/>
          </a:ln>
        </p:spPr>
        <p:txBody>
          <a:bodyPr anchor="ctr"/>
          <a:lstStyle/>
          <a:p>
            <a:pPr algn="ctr" eaLnBrk="1" hangingPunct="1">
              <a:defRPr/>
            </a:pPr>
            <a:r>
              <a:rPr lang="de-AT" b="1" kern="0" dirty="0">
                <a:solidFill>
                  <a:schemeClr val="tx2"/>
                </a:solidFill>
                <a:latin typeface="+mj-lt"/>
                <a:ea typeface="+mj-ea"/>
                <a:cs typeface="+mj-cs"/>
              </a:rPr>
              <a:t>Experiment: Vernichtung des Sozialleistungstopfs</a:t>
            </a:r>
            <a:br>
              <a:rPr lang="de-AT" b="1" kern="0" dirty="0">
                <a:solidFill>
                  <a:schemeClr val="tx2"/>
                </a:solidFill>
                <a:latin typeface="+mj-lt"/>
                <a:ea typeface="+mj-ea"/>
                <a:cs typeface="+mj-cs"/>
              </a:rPr>
            </a:br>
            <a:r>
              <a:rPr lang="de-AT" b="1" kern="0" dirty="0">
                <a:solidFill>
                  <a:schemeClr val="tx2"/>
                </a:solidFill>
                <a:latin typeface="+mj-lt"/>
                <a:ea typeface="+mj-ea"/>
                <a:cs typeface="+mj-cs"/>
              </a:rPr>
              <a:t>2. RUNDE </a:t>
            </a:r>
          </a:p>
          <a:p>
            <a:pPr algn="ctr" eaLnBrk="1" hangingPunct="1">
              <a:defRPr/>
            </a:pPr>
            <a:r>
              <a:rPr lang="de-AT" b="1" kern="0" dirty="0">
                <a:solidFill>
                  <a:schemeClr val="tx2"/>
                </a:solidFill>
                <a:latin typeface="+mj-lt"/>
                <a:ea typeface="+mj-ea"/>
                <a:cs typeface="+mj-cs"/>
              </a:rPr>
              <a:t>Steuersatz zur Finanzierung der Sozialleistungen bestimmen </a:t>
            </a:r>
          </a:p>
        </p:txBody>
      </p:sp>
      <p:sp>
        <p:nvSpPr>
          <p:cNvPr id="17411" name="Flussdiagramm: Alternativer Prozess 14"/>
          <p:cNvSpPr>
            <a:spLocks noChangeArrowheads="1"/>
          </p:cNvSpPr>
          <p:nvPr/>
        </p:nvSpPr>
        <p:spPr bwMode="black">
          <a:xfrm>
            <a:off x="0" y="4005263"/>
            <a:ext cx="2447925" cy="442912"/>
          </a:xfrm>
          <a:prstGeom prst="flowChartAlternateProcess">
            <a:avLst/>
          </a:prstGeom>
          <a:solidFill>
            <a:srgbClr val="FFFF00"/>
          </a:solidFill>
          <a:ln w="9525" algn="ctr">
            <a:solidFill>
              <a:schemeClr val="tx1"/>
            </a:solidFill>
            <a:miter lim="800000"/>
            <a:headEnd/>
            <a:tailEnd/>
          </a:ln>
        </p:spPr>
        <p:txBody>
          <a:bodyPr lIns="92075" tIns="46038" rIns="92075" bIns="46038" anchor="ctr">
            <a:spAutoFit/>
          </a:bodyPr>
          <a:lstStyle/>
          <a:p>
            <a:pPr algn="ctr"/>
            <a:r>
              <a:rPr lang="de-AT" b="1"/>
              <a:t>Schülerfreifahrt</a:t>
            </a:r>
          </a:p>
        </p:txBody>
      </p:sp>
      <p:sp>
        <p:nvSpPr>
          <p:cNvPr id="17412" name="Flussdiagramm: Alternativer Prozess 15"/>
          <p:cNvSpPr>
            <a:spLocks noChangeArrowheads="1"/>
          </p:cNvSpPr>
          <p:nvPr/>
        </p:nvSpPr>
        <p:spPr bwMode="black">
          <a:xfrm>
            <a:off x="20638" y="5707063"/>
            <a:ext cx="2390775" cy="442912"/>
          </a:xfrm>
          <a:prstGeom prst="flowChartAlternateProcess">
            <a:avLst/>
          </a:prstGeom>
          <a:solidFill>
            <a:srgbClr val="FFC000"/>
          </a:solidFill>
          <a:ln w="9525" algn="ctr">
            <a:solidFill>
              <a:schemeClr val="tx1"/>
            </a:solidFill>
            <a:miter lim="800000"/>
            <a:headEnd/>
            <a:tailEnd/>
          </a:ln>
        </p:spPr>
        <p:txBody>
          <a:bodyPr lIns="92075" tIns="46038" rIns="92075" bIns="46038" anchor="ctr">
            <a:spAutoFit/>
          </a:bodyPr>
          <a:lstStyle/>
          <a:p>
            <a:pPr algn="ctr"/>
            <a:r>
              <a:rPr lang="de-AT" b="1"/>
              <a:t>Schulbücher</a:t>
            </a:r>
          </a:p>
        </p:txBody>
      </p:sp>
      <p:sp>
        <p:nvSpPr>
          <p:cNvPr id="17413" name="Flussdiagramm: Alternativer Prozess 16"/>
          <p:cNvSpPr>
            <a:spLocks noChangeArrowheads="1"/>
          </p:cNvSpPr>
          <p:nvPr/>
        </p:nvSpPr>
        <p:spPr bwMode="black">
          <a:xfrm>
            <a:off x="0" y="1268413"/>
            <a:ext cx="2808288" cy="784225"/>
          </a:xfrm>
          <a:prstGeom prst="flowChartAlternateProcess">
            <a:avLst/>
          </a:prstGeom>
          <a:solidFill>
            <a:srgbClr val="8BFB25"/>
          </a:solidFill>
          <a:ln w="9525" algn="ctr">
            <a:solidFill>
              <a:schemeClr val="tx1"/>
            </a:solidFill>
            <a:miter lim="800000"/>
            <a:headEnd/>
            <a:tailEnd/>
          </a:ln>
        </p:spPr>
        <p:txBody>
          <a:bodyPr lIns="92075" tIns="46038" rIns="92075" bIns="46038" anchor="ctr">
            <a:spAutoFit/>
          </a:bodyPr>
          <a:lstStyle/>
          <a:p>
            <a:pPr algn="ctr"/>
            <a:r>
              <a:rPr lang="de-AT" b="1"/>
              <a:t>Beitragslose Sozialversicherung</a:t>
            </a:r>
          </a:p>
        </p:txBody>
      </p:sp>
      <p:sp>
        <p:nvSpPr>
          <p:cNvPr id="17414" name="Flussdiagramm: Alternativer Prozess 17"/>
          <p:cNvSpPr>
            <a:spLocks noChangeArrowheads="1"/>
          </p:cNvSpPr>
          <p:nvPr/>
        </p:nvSpPr>
        <p:spPr bwMode="black">
          <a:xfrm>
            <a:off x="0" y="3530600"/>
            <a:ext cx="2484438" cy="444500"/>
          </a:xfrm>
          <a:prstGeom prst="flowChartAlternateProcess">
            <a:avLst/>
          </a:prstGeom>
          <a:solidFill>
            <a:srgbClr val="FFCCFF"/>
          </a:solidFill>
          <a:ln w="9525" algn="ctr">
            <a:solidFill>
              <a:schemeClr val="tx1"/>
            </a:solidFill>
            <a:miter lim="800000"/>
            <a:headEnd/>
            <a:tailEnd/>
          </a:ln>
        </p:spPr>
        <p:txBody>
          <a:bodyPr lIns="92075" tIns="46038" rIns="92075" bIns="46038" anchor="ctr">
            <a:spAutoFit/>
          </a:bodyPr>
          <a:lstStyle/>
          <a:p>
            <a:pPr algn="ctr"/>
            <a:r>
              <a:rPr lang="de-AT" b="1"/>
              <a:t>Kinderbeihilfe</a:t>
            </a:r>
          </a:p>
        </p:txBody>
      </p:sp>
      <p:sp>
        <p:nvSpPr>
          <p:cNvPr id="17415" name="Flussdiagramm: Alternativer Prozess 18"/>
          <p:cNvSpPr>
            <a:spLocks noChangeArrowheads="1"/>
          </p:cNvSpPr>
          <p:nvPr/>
        </p:nvSpPr>
        <p:spPr bwMode="black">
          <a:xfrm>
            <a:off x="6835775" y="1484313"/>
            <a:ext cx="2308225" cy="444500"/>
          </a:xfrm>
          <a:prstGeom prst="flowChartAlternateProcess">
            <a:avLst/>
          </a:prstGeom>
          <a:solidFill>
            <a:srgbClr val="FFC000"/>
          </a:solidFill>
          <a:ln w="9525" algn="ctr">
            <a:solidFill>
              <a:schemeClr val="tx1"/>
            </a:solidFill>
            <a:miter lim="800000"/>
            <a:headEnd/>
            <a:tailEnd/>
          </a:ln>
        </p:spPr>
        <p:txBody>
          <a:bodyPr lIns="92075" tIns="46038" rIns="92075" bIns="46038" anchor="ctr">
            <a:spAutoFit/>
          </a:bodyPr>
          <a:lstStyle/>
          <a:p>
            <a:pPr algn="ctr"/>
            <a:r>
              <a:rPr lang="de-AT" b="1"/>
              <a:t>Schulbücher</a:t>
            </a:r>
          </a:p>
        </p:txBody>
      </p:sp>
      <p:sp>
        <p:nvSpPr>
          <p:cNvPr id="17416" name="Flussdiagramm: Alternativer Prozess 19"/>
          <p:cNvSpPr>
            <a:spLocks noChangeArrowheads="1"/>
          </p:cNvSpPr>
          <p:nvPr/>
        </p:nvSpPr>
        <p:spPr bwMode="black">
          <a:xfrm>
            <a:off x="6864350" y="3716338"/>
            <a:ext cx="2279650" cy="457200"/>
          </a:xfrm>
          <a:prstGeom prst="flowChartAlternateProcess">
            <a:avLst/>
          </a:prstGeom>
          <a:solidFill>
            <a:srgbClr val="FFFF00"/>
          </a:solidFill>
          <a:ln w="9525" algn="ctr">
            <a:solidFill>
              <a:schemeClr val="tx1"/>
            </a:solidFill>
            <a:miter lim="800000"/>
            <a:headEnd/>
            <a:tailEnd/>
          </a:ln>
        </p:spPr>
        <p:txBody>
          <a:bodyPr lIns="92075" tIns="46038" rIns="92075" bIns="46038" anchor="ctr">
            <a:spAutoFit/>
          </a:bodyPr>
          <a:lstStyle/>
          <a:p>
            <a:pPr algn="ctr"/>
            <a:r>
              <a:rPr lang="de-AT" b="1"/>
              <a:t>Schülerfreifahrt</a:t>
            </a:r>
          </a:p>
        </p:txBody>
      </p:sp>
      <p:sp>
        <p:nvSpPr>
          <p:cNvPr id="17417" name="Flussdiagramm: Alternativer Prozess 20"/>
          <p:cNvSpPr>
            <a:spLocks noChangeArrowheads="1"/>
          </p:cNvSpPr>
          <p:nvPr/>
        </p:nvSpPr>
        <p:spPr bwMode="black">
          <a:xfrm>
            <a:off x="7019925" y="6021388"/>
            <a:ext cx="2124075" cy="442912"/>
          </a:xfrm>
          <a:prstGeom prst="flowChartAlternateProcess">
            <a:avLst/>
          </a:prstGeom>
          <a:solidFill>
            <a:srgbClr val="FFCCFF"/>
          </a:solidFill>
          <a:ln w="9525" algn="ctr">
            <a:solidFill>
              <a:schemeClr val="tx1"/>
            </a:solidFill>
            <a:miter lim="800000"/>
            <a:headEnd/>
            <a:tailEnd/>
          </a:ln>
        </p:spPr>
        <p:txBody>
          <a:bodyPr lIns="92075" tIns="46038" rIns="92075" bIns="46038" anchor="ctr">
            <a:spAutoFit/>
          </a:bodyPr>
          <a:lstStyle/>
          <a:p>
            <a:pPr algn="ctr"/>
            <a:r>
              <a:rPr lang="de-AT" b="1"/>
              <a:t>Kinderbeihilfe</a:t>
            </a:r>
          </a:p>
        </p:txBody>
      </p:sp>
      <p:sp>
        <p:nvSpPr>
          <p:cNvPr id="17418" name="Flussdiagramm: Alternativer Prozess 21"/>
          <p:cNvSpPr>
            <a:spLocks noChangeArrowheads="1"/>
          </p:cNvSpPr>
          <p:nvPr/>
        </p:nvSpPr>
        <p:spPr bwMode="black">
          <a:xfrm>
            <a:off x="7010400" y="5229225"/>
            <a:ext cx="2133600" cy="784225"/>
          </a:xfrm>
          <a:prstGeom prst="flowChartAlternateProcess">
            <a:avLst/>
          </a:prstGeom>
          <a:solidFill>
            <a:srgbClr val="CCFFFF"/>
          </a:solidFill>
          <a:ln w="9525" algn="ctr">
            <a:solidFill>
              <a:schemeClr val="tx1"/>
            </a:solidFill>
            <a:miter lim="800000"/>
            <a:headEnd/>
            <a:tailEnd/>
          </a:ln>
        </p:spPr>
        <p:txBody>
          <a:bodyPr lIns="92075" tIns="46038" rIns="92075" bIns="46038" anchor="ctr">
            <a:spAutoFit/>
          </a:bodyPr>
          <a:lstStyle/>
          <a:p>
            <a:pPr algn="ctr"/>
            <a:r>
              <a:rPr lang="de-AT" b="1"/>
              <a:t>Freier Schulbesuch</a:t>
            </a:r>
          </a:p>
        </p:txBody>
      </p:sp>
      <p:grpSp>
        <p:nvGrpSpPr>
          <p:cNvPr id="2" name="Gruppieren 28"/>
          <p:cNvGrpSpPr>
            <a:grpSpLocks/>
          </p:cNvGrpSpPr>
          <p:nvPr/>
        </p:nvGrpSpPr>
        <p:grpSpPr bwMode="auto">
          <a:xfrm>
            <a:off x="179388" y="5229225"/>
            <a:ext cx="504825" cy="1295400"/>
            <a:chOff x="5714999" y="3200324"/>
            <a:chExt cx="644160" cy="2063811"/>
          </a:xfrm>
        </p:grpSpPr>
        <p:sp>
          <p:nvSpPr>
            <p:cNvPr id="26" name="Ellipse 25"/>
            <p:cNvSpPr/>
            <p:nvPr/>
          </p:nvSpPr>
          <p:spPr bwMode="auto">
            <a:xfrm>
              <a:off x="5834512" y="3200324"/>
              <a:ext cx="403107" cy="4021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27" name="Rechteck 26"/>
            <p:cNvSpPr/>
            <p:nvPr/>
          </p:nvSpPr>
          <p:spPr bwMode="auto">
            <a:xfrm>
              <a:off x="5877052" y="3668223"/>
              <a:ext cx="320054" cy="804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3" name="Gruppieren 77"/>
            <p:cNvGrpSpPr/>
            <p:nvPr/>
          </p:nvGrpSpPr>
          <p:grpSpPr bwMode="auto">
            <a:xfrm>
              <a:off x="5714999" y="3484829"/>
              <a:ext cx="644160" cy="800429"/>
              <a:chOff x="2627140" y="1714488"/>
              <a:chExt cx="571903" cy="710142"/>
            </a:xfrm>
            <a:solidFill>
              <a:schemeClr val="tx1"/>
            </a:solidFill>
          </p:grpSpPr>
          <p:sp>
            <p:nvSpPr>
              <p:cNvPr id="32" name="Rechteck 31"/>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4" name="Rechteck 33"/>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4" name="Gruppieren 12"/>
            <p:cNvGrpSpPr>
              <a:grpSpLocks/>
            </p:cNvGrpSpPr>
            <p:nvPr/>
          </p:nvGrpSpPr>
          <p:grpSpPr bwMode="auto">
            <a:xfrm>
              <a:off x="5752386" y="4346533"/>
              <a:ext cx="520688" cy="917602"/>
              <a:chOff x="3473728" y="3751606"/>
              <a:chExt cx="750678" cy="1322912"/>
            </a:xfrm>
          </p:grpSpPr>
          <p:sp>
            <p:nvSpPr>
              <p:cNvPr id="30" name="Rechteck 8"/>
              <p:cNvSpPr/>
              <p:nvPr/>
            </p:nvSpPr>
            <p:spPr bwMode="auto">
              <a:xfrm rot="20700000">
                <a:off x="3974703" y="3750901"/>
                <a:ext cx="251154" cy="13199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1" name="Rechteck 9"/>
              <p:cNvSpPr/>
              <p:nvPr/>
            </p:nvSpPr>
            <p:spPr bwMode="auto">
              <a:xfrm rot="900000">
                <a:off x="3472394" y="3754546"/>
                <a:ext cx="251154" cy="13199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grpSp>
        <p:nvGrpSpPr>
          <p:cNvPr id="5" name="Gruppieren 28"/>
          <p:cNvGrpSpPr>
            <a:grpSpLocks/>
          </p:cNvGrpSpPr>
          <p:nvPr/>
        </p:nvGrpSpPr>
        <p:grpSpPr bwMode="auto">
          <a:xfrm>
            <a:off x="179388" y="3213100"/>
            <a:ext cx="576262" cy="1439863"/>
            <a:chOff x="5714999" y="3200324"/>
            <a:chExt cx="644160" cy="2063811"/>
          </a:xfrm>
        </p:grpSpPr>
        <p:sp>
          <p:nvSpPr>
            <p:cNvPr id="38" name="Ellipse 37"/>
            <p:cNvSpPr/>
            <p:nvPr/>
          </p:nvSpPr>
          <p:spPr bwMode="auto">
            <a:xfrm>
              <a:off x="5835668" y="3200324"/>
              <a:ext cx="402822" cy="4027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39" name="Rechteck 38"/>
            <p:cNvSpPr/>
            <p:nvPr/>
          </p:nvSpPr>
          <p:spPr bwMode="auto">
            <a:xfrm>
              <a:off x="5876482" y="3666787"/>
              <a:ext cx="321194" cy="805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6" name="Gruppieren 77"/>
            <p:cNvGrpSpPr/>
            <p:nvPr/>
          </p:nvGrpSpPr>
          <p:grpSpPr bwMode="auto">
            <a:xfrm>
              <a:off x="5714999" y="3484829"/>
              <a:ext cx="644160" cy="800429"/>
              <a:chOff x="2627140" y="1714488"/>
              <a:chExt cx="571903" cy="710142"/>
            </a:xfrm>
            <a:solidFill>
              <a:schemeClr val="tx1"/>
            </a:solidFill>
          </p:grpSpPr>
          <p:sp>
            <p:nvSpPr>
              <p:cNvPr id="44" name="Rechteck 43"/>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5" name="Rechteck 44"/>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7" name="Gruppieren 12"/>
            <p:cNvGrpSpPr>
              <a:grpSpLocks/>
            </p:cNvGrpSpPr>
            <p:nvPr/>
          </p:nvGrpSpPr>
          <p:grpSpPr bwMode="auto">
            <a:xfrm>
              <a:off x="5752386" y="4346533"/>
              <a:ext cx="520688" cy="917602"/>
              <a:chOff x="3473728" y="3751606"/>
              <a:chExt cx="750678" cy="1322912"/>
            </a:xfrm>
          </p:grpSpPr>
          <p:sp>
            <p:nvSpPr>
              <p:cNvPr id="42" name="Rechteck 8"/>
              <p:cNvSpPr/>
              <p:nvPr/>
            </p:nvSpPr>
            <p:spPr bwMode="auto">
              <a:xfrm rot="20700000">
                <a:off x="3974993" y="3752478"/>
                <a:ext cx="248163" cy="13187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3" name="Rechteck 9"/>
              <p:cNvSpPr/>
              <p:nvPr/>
            </p:nvSpPr>
            <p:spPr bwMode="auto">
              <a:xfrm rot="900000">
                <a:off x="3473552" y="3755760"/>
                <a:ext cx="248163" cy="13187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grpSp>
        <p:nvGrpSpPr>
          <p:cNvPr id="9" name="Gruppieren 28"/>
          <p:cNvGrpSpPr>
            <a:grpSpLocks/>
          </p:cNvGrpSpPr>
          <p:nvPr/>
        </p:nvGrpSpPr>
        <p:grpSpPr bwMode="auto">
          <a:xfrm>
            <a:off x="8459788" y="1412875"/>
            <a:ext cx="360362" cy="1127125"/>
            <a:chOff x="5714999" y="3200324"/>
            <a:chExt cx="644160" cy="2063811"/>
          </a:xfrm>
        </p:grpSpPr>
        <p:sp>
          <p:nvSpPr>
            <p:cNvPr id="47" name="Ellipse 46"/>
            <p:cNvSpPr/>
            <p:nvPr/>
          </p:nvSpPr>
          <p:spPr bwMode="auto">
            <a:xfrm>
              <a:off x="5834183" y="3200324"/>
              <a:ext cx="402955" cy="40404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48" name="Rechteck 47"/>
            <p:cNvSpPr/>
            <p:nvPr/>
          </p:nvSpPr>
          <p:spPr bwMode="auto">
            <a:xfrm>
              <a:off x="5876748" y="3668316"/>
              <a:ext cx="320662" cy="8022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10" name="Gruppieren 77"/>
            <p:cNvGrpSpPr/>
            <p:nvPr/>
          </p:nvGrpSpPr>
          <p:grpSpPr bwMode="auto">
            <a:xfrm>
              <a:off x="5714999" y="3484829"/>
              <a:ext cx="644160" cy="800429"/>
              <a:chOff x="2627140" y="1714488"/>
              <a:chExt cx="571903" cy="710142"/>
            </a:xfrm>
            <a:solidFill>
              <a:schemeClr val="tx1"/>
            </a:solidFill>
          </p:grpSpPr>
          <p:sp>
            <p:nvSpPr>
              <p:cNvPr id="53" name="Rechteck 52"/>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54" name="Rechteck 53"/>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11" name="Gruppieren 12"/>
            <p:cNvGrpSpPr>
              <a:grpSpLocks/>
            </p:cNvGrpSpPr>
            <p:nvPr/>
          </p:nvGrpSpPr>
          <p:grpSpPr bwMode="auto">
            <a:xfrm>
              <a:off x="5752386" y="4346533"/>
              <a:ext cx="520688" cy="917602"/>
              <a:chOff x="3473728" y="3751606"/>
              <a:chExt cx="750678" cy="1322912"/>
            </a:xfrm>
          </p:grpSpPr>
          <p:sp>
            <p:nvSpPr>
              <p:cNvPr id="51" name="Rechteck 8"/>
              <p:cNvSpPr/>
              <p:nvPr/>
            </p:nvSpPr>
            <p:spPr bwMode="auto">
              <a:xfrm rot="20700000">
                <a:off x="3976224" y="3750252"/>
                <a:ext cx="249559" cy="13200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52" name="Rechteck 9"/>
              <p:cNvSpPr/>
              <p:nvPr/>
            </p:nvSpPr>
            <p:spPr bwMode="auto">
              <a:xfrm rot="900000">
                <a:off x="3473012" y="3754444"/>
                <a:ext cx="249561" cy="13200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pic>
        <p:nvPicPr>
          <p:cNvPr id="17422" name="Picture 2"/>
          <p:cNvPicPr>
            <a:picLocks noChangeAspect="1" noChangeArrowheads="1"/>
          </p:cNvPicPr>
          <p:nvPr/>
        </p:nvPicPr>
        <p:blipFill>
          <a:blip r:embed="rId2" cstate="print"/>
          <a:srcRect/>
          <a:stretch>
            <a:fillRect/>
          </a:stretch>
        </p:blipFill>
        <p:spPr bwMode="auto">
          <a:xfrm>
            <a:off x="0" y="1412875"/>
            <a:ext cx="762000" cy="1400175"/>
          </a:xfrm>
          <a:prstGeom prst="rect">
            <a:avLst/>
          </a:prstGeom>
          <a:noFill/>
          <a:ln w="9525" algn="ctr">
            <a:noFill/>
            <a:miter lim="800000"/>
            <a:headEnd/>
            <a:tailEnd/>
          </a:ln>
        </p:spPr>
      </p:pic>
      <p:pic>
        <p:nvPicPr>
          <p:cNvPr id="17423" name="Picture 3"/>
          <p:cNvPicPr>
            <a:picLocks noChangeAspect="1" noChangeArrowheads="1"/>
          </p:cNvPicPr>
          <p:nvPr/>
        </p:nvPicPr>
        <p:blipFill>
          <a:blip r:embed="rId2" cstate="print"/>
          <a:srcRect/>
          <a:stretch>
            <a:fillRect/>
          </a:stretch>
        </p:blipFill>
        <p:spPr bwMode="auto">
          <a:xfrm>
            <a:off x="8172450" y="3284538"/>
            <a:ext cx="762000" cy="1400175"/>
          </a:xfrm>
          <a:prstGeom prst="rect">
            <a:avLst/>
          </a:prstGeom>
          <a:noFill/>
          <a:ln w="9525" algn="ctr">
            <a:noFill/>
            <a:miter lim="800000"/>
            <a:headEnd/>
            <a:tailEnd/>
          </a:ln>
        </p:spPr>
      </p:pic>
      <p:grpSp>
        <p:nvGrpSpPr>
          <p:cNvPr id="12" name="Gruppieren 28"/>
          <p:cNvGrpSpPr>
            <a:grpSpLocks/>
          </p:cNvGrpSpPr>
          <p:nvPr/>
        </p:nvGrpSpPr>
        <p:grpSpPr bwMode="auto">
          <a:xfrm>
            <a:off x="8388350" y="5157788"/>
            <a:ext cx="504825" cy="1295400"/>
            <a:chOff x="5714999" y="3200324"/>
            <a:chExt cx="644160" cy="2063811"/>
          </a:xfrm>
        </p:grpSpPr>
        <p:sp>
          <p:nvSpPr>
            <p:cNvPr id="66" name="Ellipse 65"/>
            <p:cNvSpPr/>
            <p:nvPr/>
          </p:nvSpPr>
          <p:spPr bwMode="auto">
            <a:xfrm>
              <a:off x="5834514" y="3200324"/>
              <a:ext cx="403106" cy="40213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67" name="Rechteck 66"/>
            <p:cNvSpPr/>
            <p:nvPr/>
          </p:nvSpPr>
          <p:spPr bwMode="auto">
            <a:xfrm>
              <a:off x="5877052" y="3668222"/>
              <a:ext cx="320054" cy="804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nvGrpSpPr>
            <p:cNvPr id="13" name="Gruppieren 77"/>
            <p:cNvGrpSpPr/>
            <p:nvPr/>
          </p:nvGrpSpPr>
          <p:grpSpPr bwMode="auto">
            <a:xfrm>
              <a:off x="5714999" y="3484829"/>
              <a:ext cx="644160" cy="800429"/>
              <a:chOff x="2627140" y="1714488"/>
              <a:chExt cx="571903" cy="710142"/>
            </a:xfrm>
            <a:solidFill>
              <a:schemeClr val="tx1"/>
            </a:solidFill>
          </p:grpSpPr>
          <p:sp>
            <p:nvSpPr>
              <p:cNvPr id="72" name="Rechteck 71"/>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73" name="Rechteck 72"/>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nvGrpSpPr>
            <p:cNvPr id="14" name="Gruppieren 12"/>
            <p:cNvGrpSpPr>
              <a:grpSpLocks/>
            </p:cNvGrpSpPr>
            <p:nvPr/>
          </p:nvGrpSpPr>
          <p:grpSpPr bwMode="auto">
            <a:xfrm>
              <a:off x="5752386" y="4346533"/>
              <a:ext cx="520688" cy="917602"/>
              <a:chOff x="3473728" y="3751606"/>
              <a:chExt cx="750678" cy="1322912"/>
            </a:xfrm>
          </p:grpSpPr>
          <p:sp>
            <p:nvSpPr>
              <p:cNvPr id="70" name="Rechteck 8"/>
              <p:cNvSpPr/>
              <p:nvPr/>
            </p:nvSpPr>
            <p:spPr bwMode="auto">
              <a:xfrm rot="20700000">
                <a:off x="3974703" y="3750899"/>
                <a:ext cx="251154" cy="13199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sp>
            <p:nvSpPr>
              <p:cNvPr id="71" name="Rechteck 9"/>
              <p:cNvSpPr/>
              <p:nvPr/>
            </p:nvSpPr>
            <p:spPr bwMode="auto">
              <a:xfrm rot="900000">
                <a:off x="3472394" y="3754546"/>
                <a:ext cx="251154" cy="13199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a:p>
            </p:txBody>
          </p:sp>
        </p:grpSp>
      </p:grpSp>
      <p:pic>
        <p:nvPicPr>
          <p:cNvPr id="17425" name="Picture 2"/>
          <p:cNvPicPr>
            <a:picLocks noChangeAspect="1" noChangeArrowheads="1"/>
          </p:cNvPicPr>
          <p:nvPr/>
        </p:nvPicPr>
        <p:blipFill>
          <a:blip r:embed="rId2" cstate="print"/>
          <a:srcRect/>
          <a:stretch>
            <a:fillRect/>
          </a:stretch>
        </p:blipFill>
        <p:spPr bwMode="auto">
          <a:xfrm>
            <a:off x="4067175" y="1484313"/>
            <a:ext cx="1441450" cy="2646362"/>
          </a:xfrm>
          <a:prstGeom prst="rect">
            <a:avLst/>
          </a:prstGeom>
          <a:noFill/>
          <a:ln w="9525" algn="ctr">
            <a:noFill/>
            <a:miter lim="800000"/>
            <a:headEnd/>
            <a:tailEnd/>
          </a:ln>
        </p:spPr>
      </p:pic>
      <p:sp>
        <p:nvSpPr>
          <p:cNvPr id="57" name="Abgerundetes Rechteck 56"/>
          <p:cNvSpPr>
            <a:spLocks noChangeArrowheads="1"/>
          </p:cNvSpPr>
          <p:nvPr/>
        </p:nvSpPr>
        <p:spPr bwMode="black">
          <a:xfrm>
            <a:off x="755650" y="2060575"/>
            <a:ext cx="792163"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10%</a:t>
            </a:r>
          </a:p>
          <a:p>
            <a:pPr algn="ctr"/>
            <a:endParaRPr lang="de-AT"/>
          </a:p>
        </p:txBody>
      </p:sp>
      <p:sp>
        <p:nvSpPr>
          <p:cNvPr id="58" name="Abgerundetes Rechteck 57"/>
          <p:cNvSpPr>
            <a:spLocks noChangeArrowheads="1"/>
          </p:cNvSpPr>
          <p:nvPr/>
        </p:nvSpPr>
        <p:spPr bwMode="black">
          <a:xfrm>
            <a:off x="755650" y="4437063"/>
            <a:ext cx="792163"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25%</a:t>
            </a:r>
          </a:p>
          <a:p>
            <a:pPr algn="ctr"/>
            <a:endParaRPr lang="de-AT"/>
          </a:p>
        </p:txBody>
      </p:sp>
      <p:sp>
        <p:nvSpPr>
          <p:cNvPr id="59" name="Abgerundetes Rechteck 58"/>
          <p:cNvSpPr>
            <a:spLocks noChangeArrowheads="1"/>
          </p:cNvSpPr>
          <p:nvPr/>
        </p:nvSpPr>
        <p:spPr bwMode="black">
          <a:xfrm>
            <a:off x="2411413" y="5661025"/>
            <a:ext cx="792162"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5%</a:t>
            </a:r>
          </a:p>
          <a:p>
            <a:pPr algn="ctr"/>
            <a:endParaRPr lang="de-AT"/>
          </a:p>
        </p:txBody>
      </p:sp>
      <p:sp>
        <p:nvSpPr>
          <p:cNvPr id="60" name="Abgerundetes Rechteck 59"/>
          <p:cNvSpPr>
            <a:spLocks noChangeArrowheads="1"/>
          </p:cNvSpPr>
          <p:nvPr/>
        </p:nvSpPr>
        <p:spPr bwMode="black">
          <a:xfrm>
            <a:off x="7380288" y="1916113"/>
            <a:ext cx="792162"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18%</a:t>
            </a:r>
          </a:p>
          <a:p>
            <a:pPr algn="ctr"/>
            <a:endParaRPr lang="de-AT"/>
          </a:p>
        </p:txBody>
      </p:sp>
      <p:sp>
        <p:nvSpPr>
          <p:cNvPr id="61" name="Abgerundetes Rechteck 60"/>
          <p:cNvSpPr>
            <a:spLocks noChangeArrowheads="1"/>
          </p:cNvSpPr>
          <p:nvPr/>
        </p:nvSpPr>
        <p:spPr bwMode="black">
          <a:xfrm>
            <a:off x="7451725" y="4149725"/>
            <a:ext cx="792163"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16%</a:t>
            </a:r>
          </a:p>
          <a:p>
            <a:pPr algn="ctr"/>
            <a:endParaRPr lang="de-AT"/>
          </a:p>
        </p:txBody>
      </p:sp>
      <p:sp>
        <p:nvSpPr>
          <p:cNvPr id="62" name="Abgerundetes Rechteck 61"/>
          <p:cNvSpPr>
            <a:spLocks noChangeArrowheads="1"/>
          </p:cNvSpPr>
          <p:nvPr/>
        </p:nvSpPr>
        <p:spPr bwMode="black">
          <a:xfrm>
            <a:off x="6372225" y="5445125"/>
            <a:ext cx="792163" cy="1028700"/>
          </a:xfrm>
          <a:prstGeom prst="roundRect">
            <a:avLst>
              <a:gd name="adj" fmla="val 16667"/>
            </a:avLst>
          </a:prstGeom>
          <a:solidFill>
            <a:srgbClr val="FF0000">
              <a:alpha val="56078"/>
            </a:srgbClr>
          </a:solidFill>
          <a:ln w="9525" algn="ctr">
            <a:solidFill>
              <a:schemeClr val="tx1"/>
            </a:solidFill>
            <a:miter lim="800000"/>
            <a:headEnd/>
            <a:tailEnd/>
          </a:ln>
        </p:spPr>
        <p:txBody>
          <a:bodyPr lIns="92075" tIns="46038" rIns="92075" bIns="46038" anchor="ctr">
            <a:spAutoFit/>
          </a:bodyPr>
          <a:lstStyle/>
          <a:p>
            <a:pPr algn="ctr"/>
            <a:endParaRPr lang="de-AT" sz="1800" b="1"/>
          </a:p>
          <a:p>
            <a:pPr algn="ctr"/>
            <a:r>
              <a:rPr lang="de-AT" sz="1800" b="1"/>
              <a:t>30%</a:t>
            </a:r>
          </a:p>
          <a:p>
            <a:pPr algn="ctr"/>
            <a:endParaRPr lang="de-AT"/>
          </a:p>
        </p:txBody>
      </p:sp>
      <p:sp>
        <p:nvSpPr>
          <p:cNvPr id="17432" name="Textfeld 62"/>
          <p:cNvSpPr txBox="1">
            <a:spLocks noChangeArrowheads="1"/>
          </p:cNvSpPr>
          <p:nvPr/>
        </p:nvSpPr>
        <p:spPr bwMode="auto">
          <a:xfrm>
            <a:off x="3995738" y="4005263"/>
            <a:ext cx="1871662" cy="400050"/>
          </a:xfrm>
          <a:prstGeom prst="rect">
            <a:avLst/>
          </a:prstGeom>
          <a:noFill/>
          <a:ln w="9525">
            <a:noFill/>
            <a:miter lim="800000"/>
            <a:headEnd/>
            <a:tailEnd/>
          </a:ln>
        </p:spPr>
        <p:txBody>
          <a:bodyPr>
            <a:spAutoFit/>
          </a:bodyPr>
          <a:lstStyle/>
          <a:p>
            <a:pPr algn="ctr"/>
            <a:r>
              <a:rPr lang="de-AT" b="1"/>
              <a:t>Lehrperson</a:t>
            </a:r>
          </a:p>
        </p:txBody>
      </p:sp>
      <p:sp>
        <p:nvSpPr>
          <p:cNvPr id="64" name="Pfeil nach unten 63"/>
          <p:cNvSpPr>
            <a:spLocks noChangeArrowheads="1"/>
          </p:cNvSpPr>
          <p:nvPr/>
        </p:nvSpPr>
        <p:spPr bwMode="black">
          <a:xfrm>
            <a:off x="4284663" y="4365625"/>
            <a:ext cx="1150937" cy="576263"/>
          </a:xfrm>
          <a:prstGeom prst="downArrow">
            <a:avLst>
              <a:gd name="adj1" fmla="val 50000"/>
              <a:gd name="adj2"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65" name="Ellipse 64"/>
          <p:cNvSpPr>
            <a:spLocks noChangeArrowheads="1"/>
          </p:cNvSpPr>
          <p:nvPr/>
        </p:nvSpPr>
        <p:spPr bwMode="black">
          <a:xfrm>
            <a:off x="3419475" y="5013325"/>
            <a:ext cx="2808288" cy="1298575"/>
          </a:xfrm>
          <a:prstGeom prst="ellipse">
            <a:avLst/>
          </a:prstGeom>
          <a:solidFill>
            <a:schemeClr val="accent1"/>
          </a:solidFill>
          <a:ln w="9525" algn="ctr">
            <a:solidFill>
              <a:schemeClr val="tx1"/>
            </a:solidFill>
            <a:miter lim="800000"/>
            <a:headEnd/>
            <a:tailEnd/>
          </a:ln>
        </p:spPr>
        <p:txBody>
          <a:bodyPr lIns="92075" tIns="46038" rIns="92075" bIns="46038" anchor="ctr">
            <a:spAutoFit/>
          </a:bodyPr>
          <a:lstStyle/>
          <a:p>
            <a:pPr algn="ctr"/>
            <a:r>
              <a:rPr lang="de-AT" sz="1800" b="1"/>
              <a:t>Eingabe der Steuersätze </a:t>
            </a:r>
          </a:p>
          <a:p>
            <a:pPr algn="ctr"/>
            <a:r>
              <a:rPr lang="de-AT" sz="1800" b="1"/>
              <a:t>(EXCEL Tabelle)</a:t>
            </a:r>
          </a:p>
        </p:txBody>
      </p:sp>
      <p:pic>
        <p:nvPicPr>
          <p:cNvPr id="63" name="Picture 6"/>
          <p:cNvPicPr>
            <a:picLocks noChangeAspect="1" noChangeArrowheads="1"/>
          </p:cNvPicPr>
          <p:nvPr/>
        </p:nvPicPr>
        <p:blipFill>
          <a:blip r:embed="rId3" cstate="print"/>
          <a:srcRect/>
          <a:stretch>
            <a:fillRect/>
          </a:stretch>
        </p:blipFill>
        <p:spPr bwMode="auto">
          <a:xfrm>
            <a:off x="2339752" y="1340768"/>
            <a:ext cx="432048" cy="364716"/>
          </a:xfrm>
          <a:prstGeom prst="rect">
            <a:avLst/>
          </a:prstGeom>
          <a:noFill/>
          <a:ln w="9525" algn="ctr">
            <a:noFill/>
            <a:miter lim="800000"/>
            <a:headEnd/>
            <a:tailEnd/>
          </a:ln>
        </p:spPr>
      </p:pic>
      <p:pic>
        <p:nvPicPr>
          <p:cNvPr id="68" name="Picture 6"/>
          <p:cNvPicPr>
            <a:picLocks noChangeAspect="1" noChangeArrowheads="1"/>
          </p:cNvPicPr>
          <p:nvPr/>
        </p:nvPicPr>
        <p:blipFill>
          <a:blip r:embed="rId3" cstate="print"/>
          <a:srcRect/>
          <a:stretch>
            <a:fillRect/>
          </a:stretch>
        </p:blipFill>
        <p:spPr bwMode="auto">
          <a:xfrm>
            <a:off x="1979712" y="3573016"/>
            <a:ext cx="432048" cy="364716"/>
          </a:xfrm>
          <a:prstGeom prst="rect">
            <a:avLst/>
          </a:prstGeom>
          <a:noFill/>
          <a:ln w="9525" algn="ctr">
            <a:noFill/>
            <a:miter lim="800000"/>
            <a:headEnd/>
            <a:tailEnd/>
          </a:ln>
        </p:spPr>
      </p:pic>
      <p:pic>
        <p:nvPicPr>
          <p:cNvPr id="69" name="Picture 6"/>
          <p:cNvPicPr>
            <a:picLocks noChangeAspect="1" noChangeArrowheads="1"/>
          </p:cNvPicPr>
          <p:nvPr/>
        </p:nvPicPr>
        <p:blipFill>
          <a:blip r:embed="rId3" cstate="print"/>
          <a:srcRect/>
          <a:stretch>
            <a:fillRect/>
          </a:stretch>
        </p:blipFill>
        <p:spPr bwMode="auto">
          <a:xfrm>
            <a:off x="2062352" y="4077072"/>
            <a:ext cx="432048" cy="305438"/>
          </a:xfrm>
          <a:prstGeom prst="rect">
            <a:avLst/>
          </a:prstGeom>
          <a:noFill/>
          <a:ln w="9525" algn="ctr">
            <a:noFill/>
            <a:miter lim="800000"/>
            <a:headEnd/>
            <a:tailEnd/>
          </a:ln>
        </p:spPr>
      </p:pic>
      <p:pic>
        <p:nvPicPr>
          <p:cNvPr id="74" name="Picture 6"/>
          <p:cNvPicPr>
            <a:picLocks noChangeAspect="1" noChangeArrowheads="1"/>
          </p:cNvPicPr>
          <p:nvPr/>
        </p:nvPicPr>
        <p:blipFill>
          <a:blip r:embed="rId3" cstate="print"/>
          <a:srcRect/>
          <a:stretch>
            <a:fillRect/>
          </a:stretch>
        </p:blipFill>
        <p:spPr bwMode="auto">
          <a:xfrm rot="21404591">
            <a:off x="1989724" y="5745235"/>
            <a:ext cx="432048" cy="364716"/>
          </a:xfrm>
          <a:prstGeom prst="rect">
            <a:avLst/>
          </a:prstGeom>
          <a:noFill/>
          <a:ln w="9525" algn="ctr">
            <a:noFill/>
            <a:miter lim="800000"/>
            <a:headEnd/>
            <a:tailEnd/>
          </a:ln>
        </p:spPr>
      </p:pic>
      <p:pic>
        <p:nvPicPr>
          <p:cNvPr id="75" name="Picture 6"/>
          <p:cNvPicPr>
            <a:picLocks noChangeAspect="1" noChangeArrowheads="1"/>
          </p:cNvPicPr>
          <p:nvPr/>
        </p:nvPicPr>
        <p:blipFill>
          <a:blip r:embed="rId3" cstate="print"/>
          <a:srcRect/>
          <a:stretch>
            <a:fillRect/>
          </a:stretch>
        </p:blipFill>
        <p:spPr bwMode="auto">
          <a:xfrm>
            <a:off x="6876256" y="1484784"/>
            <a:ext cx="432048" cy="364716"/>
          </a:xfrm>
          <a:prstGeom prst="rect">
            <a:avLst/>
          </a:prstGeom>
          <a:noFill/>
          <a:ln w="9525" algn="ctr">
            <a:noFill/>
            <a:miter lim="800000"/>
            <a:headEnd/>
            <a:tailEnd/>
          </a:ln>
        </p:spPr>
      </p:pic>
      <p:pic>
        <p:nvPicPr>
          <p:cNvPr id="76" name="Picture 6"/>
          <p:cNvPicPr>
            <a:picLocks noChangeAspect="1" noChangeArrowheads="1"/>
          </p:cNvPicPr>
          <p:nvPr/>
        </p:nvPicPr>
        <p:blipFill>
          <a:blip r:embed="rId3" cstate="print"/>
          <a:srcRect/>
          <a:stretch>
            <a:fillRect/>
          </a:stretch>
        </p:blipFill>
        <p:spPr bwMode="auto">
          <a:xfrm>
            <a:off x="6804248" y="3717032"/>
            <a:ext cx="432048" cy="364716"/>
          </a:xfrm>
          <a:prstGeom prst="rect">
            <a:avLst/>
          </a:prstGeom>
          <a:noFill/>
          <a:ln w="9525" algn="ctr">
            <a:noFill/>
            <a:miter lim="800000"/>
            <a:headEnd/>
            <a:tailEnd/>
          </a:ln>
        </p:spPr>
      </p:pic>
      <p:pic>
        <p:nvPicPr>
          <p:cNvPr id="77" name="Picture 6"/>
          <p:cNvPicPr>
            <a:picLocks noChangeAspect="1" noChangeArrowheads="1"/>
          </p:cNvPicPr>
          <p:nvPr/>
        </p:nvPicPr>
        <p:blipFill>
          <a:blip r:embed="rId3" cstate="print"/>
          <a:srcRect/>
          <a:stretch>
            <a:fillRect/>
          </a:stretch>
        </p:blipFill>
        <p:spPr bwMode="auto">
          <a:xfrm rot="21304064">
            <a:off x="7035150" y="5103082"/>
            <a:ext cx="432048" cy="364716"/>
          </a:xfrm>
          <a:prstGeom prst="rect">
            <a:avLst/>
          </a:prstGeom>
          <a:noFill/>
          <a:ln w="9525" algn="ctr">
            <a:noFill/>
            <a:miter lim="800000"/>
            <a:headEnd/>
            <a:tailEnd/>
          </a:ln>
        </p:spPr>
      </p:pic>
      <p:pic>
        <p:nvPicPr>
          <p:cNvPr id="78" name="Picture 6"/>
          <p:cNvPicPr>
            <a:picLocks noChangeAspect="1" noChangeArrowheads="1"/>
          </p:cNvPicPr>
          <p:nvPr/>
        </p:nvPicPr>
        <p:blipFill>
          <a:blip r:embed="rId3" cstate="print"/>
          <a:srcRect/>
          <a:stretch>
            <a:fillRect/>
          </a:stretch>
        </p:blipFill>
        <p:spPr bwMode="auto">
          <a:xfrm rot="21310029">
            <a:off x="7034869" y="6475732"/>
            <a:ext cx="432048" cy="364716"/>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0.01979 1.09827E-6 L 0.40173 -0.05387 " pathEditMode="relative" rAng="0" ptsTypes="AA">
                                      <p:cBhvr>
                                        <p:cTn id="6" dur="2000" fill="hold"/>
                                        <p:tgtEl>
                                          <p:spTgt spid="57"/>
                                        </p:tgtEl>
                                        <p:attrNameLst>
                                          <p:attrName>ppt_x</p:attrName>
                                          <p:attrName>ppt_y</p:attrName>
                                        </p:attrNameLst>
                                      </p:cBhvr>
                                      <p:rCtr x="191" y="-27"/>
                                    </p:animMotion>
                                  </p:childTnLst>
                                </p:cTn>
                              </p:par>
                              <p:par>
                                <p:cTn id="7" presetID="49" presetClass="path" presetSubtype="0" accel="50000" decel="50000" fill="hold" grpId="0" nodeType="withEffect">
                                  <p:stCondLst>
                                    <p:cond delay="0"/>
                                  </p:stCondLst>
                                  <p:childTnLst>
                                    <p:animMotion origin="layout" path="M 1.94444E-6 -7.40741E-7 L 0.39774 -0.39005 " pathEditMode="relative" rAng="0" ptsTypes="AA">
                                      <p:cBhvr>
                                        <p:cTn id="8" dur="2000" fill="hold"/>
                                        <p:tgtEl>
                                          <p:spTgt spid="58"/>
                                        </p:tgtEl>
                                        <p:attrNameLst>
                                          <p:attrName>ppt_x</p:attrName>
                                          <p:attrName>ppt_y</p:attrName>
                                        </p:attrNameLst>
                                      </p:cBhvr>
                                      <p:rCtr x="199" y="-195"/>
                                    </p:animMotion>
                                  </p:childTnLst>
                                </p:cTn>
                              </p:par>
                              <p:par>
                                <p:cTn id="9" presetID="49" presetClass="path" presetSubtype="0" accel="50000" decel="50000" fill="hold" grpId="0" nodeType="withEffect">
                                  <p:stCondLst>
                                    <p:cond delay="0"/>
                                  </p:stCondLst>
                                  <p:childTnLst>
                                    <p:animMotion origin="layout" path="M -4.44444E-6 -2.96296E-6 L 0.21667 -0.54745 " pathEditMode="relative" rAng="0" ptsTypes="AA">
                                      <p:cBhvr>
                                        <p:cTn id="10" dur="2000" fill="hold"/>
                                        <p:tgtEl>
                                          <p:spTgt spid="59"/>
                                        </p:tgtEl>
                                        <p:attrNameLst>
                                          <p:attrName>ppt_x</p:attrName>
                                          <p:attrName>ppt_y</p:attrName>
                                        </p:attrNameLst>
                                      </p:cBhvr>
                                      <p:rCtr x="108" y="-274"/>
                                    </p:animMotion>
                                  </p:childTnLst>
                                </p:cTn>
                              </p:par>
                              <p:par>
                                <p:cTn id="11" presetID="49" presetClass="path" presetSubtype="0" accel="50000" decel="50000" fill="hold" grpId="0" nodeType="withEffect">
                                  <p:stCondLst>
                                    <p:cond delay="0"/>
                                  </p:stCondLst>
                                  <p:childTnLst>
                                    <p:animMotion origin="layout" path="M -1.66667E-6 1.85185E-6 L -0.20087 -0.52639 " pathEditMode="relative" rAng="0" ptsTypes="AA">
                                      <p:cBhvr>
                                        <p:cTn id="12" dur="2000" fill="hold"/>
                                        <p:tgtEl>
                                          <p:spTgt spid="62"/>
                                        </p:tgtEl>
                                        <p:attrNameLst>
                                          <p:attrName>ppt_x</p:attrName>
                                          <p:attrName>ppt_y</p:attrName>
                                        </p:attrNameLst>
                                      </p:cBhvr>
                                      <p:rCtr x="-101" y="-263"/>
                                    </p:animMotion>
                                  </p:childTnLst>
                                </p:cTn>
                              </p:par>
                              <p:par>
                                <p:cTn id="13" presetID="49" presetClass="path" presetSubtype="0" accel="50000" decel="50000" fill="hold" grpId="0" nodeType="withEffect">
                                  <p:stCondLst>
                                    <p:cond delay="0"/>
                                  </p:stCondLst>
                                  <p:childTnLst>
                                    <p:animMotion origin="layout" path="M 2.77778E-7 -2.59259E-6 L -0.31875 -0.3375 " pathEditMode="relative" rAng="0" ptsTypes="AA">
                                      <p:cBhvr>
                                        <p:cTn id="14" dur="2000" fill="hold"/>
                                        <p:tgtEl>
                                          <p:spTgt spid="61"/>
                                        </p:tgtEl>
                                        <p:attrNameLst>
                                          <p:attrName>ppt_x</p:attrName>
                                          <p:attrName>ppt_y</p:attrName>
                                        </p:attrNameLst>
                                      </p:cBhvr>
                                      <p:rCtr x="-159" y="-169"/>
                                    </p:animMotion>
                                  </p:childTnLst>
                                </p:cTn>
                              </p:par>
                              <p:par>
                                <p:cTn id="15" presetID="49" presetClass="path" presetSubtype="0" accel="50000" decel="50000" fill="hold" grpId="0" nodeType="withEffect">
                                  <p:stCondLst>
                                    <p:cond delay="0"/>
                                  </p:stCondLst>
                                  <p:childTnLst>
                                    <p:animMotion origin="layout" path="M 2.77778E-6 1.85185E-6 L -0.31893 -0.03287 " pathEditMode="relative" rAng="0" ptsTypes="AA">
                                      <p:cBhvr>
                                        <p:cTn id="16" dur="2000" fill="hold"/>
                                        <p:tgtEl>
                                          <p:spTgt spid="60"/>
                                        </p:tgtEl>
                                        <p:attrNameLst>
                                          <p:attrName>ppt_x</p:attrName>
                                          <p:attrName>ppt_y</p:attrName>
                                        </p:attrNameLst>
                                      </p:cBhvr>
                                      <p:rCtr x="-160" y="-16"/>
                                    </p:animMotion>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4"/>
                                        </p:tgtEl>
                                        <p:attrNameLst>
                                          <p:attrName>style.visibility</p:attrName>
                                        </p:attrNameLst>
                                      </p:cBhvr>
                                      <p:to>
                                        <p:strVal val="visible"/>
                                      </p:to>
                                    </p:set>
                                    <p:animEffect transition="in" filter="blinds(horizontal)">
                                      <p:cBhvr>
                                        <p:cTn id="21" dur="1000"/>
                                        <p:tgtEl>
                                          <p:spTgt spid="6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blinds(horizontal)">
                                      <p:cBhvr>
                                        <p:cTn id="24" dur="10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62" grpId="0" animBg="1"/>
      <p:bldP spid="64" grpId="0" animBg="1"/>
      <p:bldP spid="6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Grp="1" noChangeAspect="1" noChangeArrowheads="1"/>
          </p:cNvPicPr>
          <p:nvPr>
            <p:ph idx="1"/>
          </p:nvPr>
        </p:nvPicPr>
        <p:blipFill>
          <a:blip r:embed="rId2" cstate="print"/>
          <a:srcRect/>
          <a:stretch>
            <a:fillRect/>
          </a:stretch>
        </p:blipFill>
        <p:spPr bwMode="auto">
          <a:xfrm>
            <a:off x="250825" y="188913"/>
            <a:ext cx="8497888" cy="4797425"/>
          </a:xfrm>
          <a:solidFill>
            <a:srgbClr val="FF0000"/>
          </a:solidFill>
          <a:ln algn="ctr">
            <a:miter lim="800000"/>
            <a:headEnd/>
            <a:tailEnd/>
          </a:ln>
        </p:spPr>
      </p:pic>
      <p:pic>
        <p:nvPicPr>
          <p:cNvPr id="18435" name="Picture 4"/>
          <p:cNvPicPr>
            <a:picLocks noChangeAspect="1" noChangeArrowheads="1"/>
          </p:cNvPicPr>
          <p:nvPr/>
        </p:nvPicPr>
        <p:blipFill>
          <a:blip r:embed="rId3" cstate="print"/>
          <a:srcRect/>
          <a:stretch>
            <a:fillRect/>
          </a:stretch>
        </p:blipFill>
        <p:spPr bwMode="auto">
          <a:xfrm>
            <a:off x="323850" y="5149850"/>
            <a:ext cx="4248150" cy="942975"/>
          </a:xfrm>
          <a:prstGeom prst="rect">
            <a:avLst/>
          </a:prstGeom>
          <a:noFill/>
          <a:ln w="9525" algn="ctr">
            <a:noFill/>
            <a:miter lim="800000"/>
            <a:headEnd/>
            <a:tailEnd/>
          </a:ln>
        </p:spPr>
      </p:pic>
      <p:sp>
        <p:nvSpPr>
          <p:cNvPr id="10" name="Rechteck 9"/>
          <p:cNvSpPr>
            <a:spLocks noChangeArrowheads="1"/>
          </p:cNvSpPr>
          <p:nvPr/>
        </p:nvSpPr>
        <p:spPr bwMode="black">
          <a:xfrm>
            <a:off x="395288" y="3716338"/>
            <a:ext cx="8208962" cy="1152525"/>
          </a:xfrm>
          <a:prstGeom prst="rect">
            <a:avLst/>
          </a:prstGeom>
          <a:noFill/>
          <a:ln w="63500" algn="ctr">
            <a:solidFill>
              <a:srgbClr val="FF0000"/>
            </a:solidFill>
            <a:prstDash val="dash"/>
            <a:miter lim="800000"/>
            <a:headEnd/>
            <a:tailEnd/>
          </a:ln>
        </p:spPr>
        <p:txBody>
          <a:bodyPr lIns="92075" tIns="46038" rIns="92075" bIns="46038" anchor="ctr">
            <a:spAutoFit/>
          </a:bodyPr>
          <a:lstStyle/>
          <a:p>
            <a:pPr algn="ctr"/>
            <a:endParaRPr lang="de-AT"/>
          </a:p>
        </p:txBody>
      </p:sp>
      <p:sp>
        <p:nvSpPr>
          <p:cNvPr id="12" name="Rechteck 11"/>
          <p:cNvSpPr>
            <a:spLocks noChangeArrowheads="1"/>
          </p:cNvSpPr>
          <p:nvPr/>
        </p:nvSpPr>
        <p:spPr bwMode="black">
          <a:xfrm>
            <a:off x="2916238" y="1125538"/>
            <a:ext cx="5688012" cy="2159000"/>
          </a:xfrm>
          <a:prstGeom prst="rect">
            <a:avLst/>
          </a:prstGeom>
          <a:noFill/>
          <a:ln w="63500" algn="ctr">
            <a:solidFill>
              <a:srgbClr val="FF0000"/>
            </a:solidFill>
            <a:prstDash val="dash"/>
            <a:miter lim="800000"/>
            <a:headEnd/>
            <a:tailEnd/>
          </a:ln>
        </p:spPr>
        <p:txBody>
          <a:bodyPr lIns="92075" tIns="46038" rIns="92075" bIns="46038" anchor="ctr">
            <a:spAutoFit/>
          </a:bodyPr>
          <a:lstStyle/>
          <a:p>
            <a:pPr algn="ctr"/>
            <a:endParaRPr lang="de-AT"/>
          </a:p>
        </p:txBody>
      </p:sp>
      <p:sp>
        <p:nvSpPr>
          <p:cNvPr id="13" name="Ellipse 12"/>
          <p:cNvSpPr>
            <a:spLocks noChangeArrowheads="1"/>
          </p:cNvSpPr>
          <p:nvPr/>
        </p:nvSpPr>
        <p:spPr bwMode="black">
          <a:xfrm>
            <a:off x="323850" y="1268413"/>
            <a:ext cx="1979613" cy="563562"/>
          </a:xfrm>
          <a:prstGeom prst="ellipse">
            <a:avLst/>
          </a:prstGeom>
          <a:solidFill>
            <a:srgbClr val="FF0000"/>
          </a:solidFill>
          <a:ln w="9525" algn="ctr">
            <a:solidFill>
              <a:schemeClr val="tx1"/>
            </a:solidFill>
            <a:miter lim="800000"/>
            <a:headEnd/>
            <a:tailEnd/>
          </a:ln>
        </p:spPr>
        <p:txBody>
          <a:bodyPr lIns="92075" tIns="46038" rIns="92075" bIns="46038" anchor="ctr">
            <a:spAutoFit/>
          </a:bodyPr>
          <a:lstStyle/>
          <a:p>
            <a:pPr algn="ctr"/>
            <a:r>
              <a:rPr lang="de-AT" b="1"/>
              <a:t>EINGABE</a:t>
            </a:r>
          </a:p>
        </p:txBody>
      </p:sp>
      <p:cxnSp>
        <p:nvCxnSpPr>
          <p:cNvPr id="15" name="Gerade Verbindung mit Pfeil 14"/>
          <p:cNvCxnSpPr>
            <a:cxnSpLocks noChangeShapeType="1"/>
            <a:stCxn id="13" idx="6"/>
          </p:cNvCxnSpPr>
          <p:nvPr/>
        </p:nvCxnSpPr>
        <p:spPr bwMode="auto">
          <a:xfrm>
            <a:off x="2303463" y="1550988"/>
            <a:ext cx="684212" cy="149225"/>
          </a:xfrm>
          <a:prstGeom prst="straightConnector1">
            <a:avLst/>
          </a:prstGeom>
          <a:noFill/>
          <a:ln w="63500" algn="ctr">
            <a:solidFill>
              <a:srgbClr val="FF0000"/>
            </a:solidFill>
            <a:round/>
            <a:headEnd/>
            <a:tailEnd type="arrow" w="med" len="med"/>
          </a:ln>
        </p:spPr>
      </p:cxnSp>
      <p:sp>
        <p:nvSpPr>
          <p:cNvPr id="19" name="Ellipse 18"/>
          <p:cNvSpPr>
            <a:spLocks noChangeArrowheads="1"/>
          </p:cNvSpPr>
          <p:nvPr/>
        </p:nvSpPr>
        <p:spPr bwMode="black">
          <a:xfrm>
            <a:off x="5903913" y="5429250"/>
            <a:ext cx="3240087" cy="1428750"/>
          </a:xfrm>
          <a:prstGeom prst="ellipse">
            <a:avLst/>
          </a:prstGeom>
          <a:solidFill>
            <a:srgbClr val="FF0000"/>
          </a:solidFill>
          <a:ln w="9525" algn="ctr">
            <a:solidFill>
              <a:schemeClr val="tx1"/>
            </a:solidFill>
            <a:miter lim="800000"/>
            <a:headEnd/>
            <a:tailEnd/>
          </a:ln>
        </p:spPr>
        <p:txBody>
          <a:bodyPr lIns="92075" tIns="46038" rIns="92075" bIns="46038" anchor="ctr">
            <a:spAutoFit/>
          </a:bodyPr>
          <a:lstStyle/>
          <a:p>
            <a:pPr algn="ctr"/>
            <a:r>
              <a:rPr lang="de-AT" b="1"/>
              <a:t>ERGEBNIS </a:t>
            </a:r>
          </a:p>
          <a:p>
            <a:pPr algn="ctr"/>
            <a:r>
              <a:rPr lang="de-AT" b="1"/>
              <a:t>Anzahl der Sozialleistungen</a:t>
            </a:r>
          </a:p>
        </p:txBody>
      </p:sp>
      <p:cxnSp>
        <p:nvCxnSpPr>
          <p:cNvPr id="20" name="Gerade Verbindung mit Pfeil 19"/>
          <p:cNvCxnSpPr>
            <a:cxnSpLocks noChangeShapeType="1"/>
            <a:stCxn id="19" idx="0"/>
          </p:cNvCxnSpPr>
          <p:nvPr/>
        </p:nvCxnSpPr>
        <p:spPr bwMode="auto">
          <a:xfrm rot="16200000" flipV="1">
            <a:off x="7207250" y="5113338"/>
            <a:ext cx="560387" cy="71438"/>
          </a:xfrm>
          <a:prstGeom prst="straightConnector1">
            <a:avLst/>
          </a:prstGeom>
          <a:noFill/>
          <a:ln w="63500" algn="ctr">
            <a:solidFill>
              <a:srgbClr val="FF0000"/>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1000"/>
                                        <p:tgtEl>
                                          <p:spTgt spid="12"/>
                                        </p:tgtEl>
                                      </p:cBhvr>
                                    </p:animEffect>
                                  </p:childTnLst>
                                </p:cTn>
                              </p:par>
                              <p:par>
                                <p:cTn id="8" presetID="3"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1000"/>
                                        <p:tgtEl>
                                          <p:spTgt spid="10"/>
                                        </p:tgtEl>
                                      </p:cBhvr>
                                    </p:animEffect>
                                  </p:childTnLst>
                                </p:cTn>
                              </p:par>
                              <p:par>
                                <p:cTn id="19" presetID="3" presetClass="entr" presetSubtype="1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linds(horizontal)">
                                      <p:cBhvr>
                                        <p:cTn id="21" dur="1000"/>
                                        <p:tgtEl>
                                          <p:spTgt spid="20"/>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blinds(horizontal)">
                                      <p:cBhvr>
                                        <p:cTn id="2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bwMode="auto">
          <a:xfrm>
            <a:off x="250825" y="188913"/>
            <a:ext cx="8713788" cy="1223962"/>
          </a:xfrm>
          <a:prstGeom prst="rect">
            <a:avLst/>
          </a:prstGeom>
          <a:solidFill>
            <a:srgbClr val="DDDDDD"/>
          </a:solidFill>
          <a:ln>
            <a:solidFill>
              <a:srgbClr val="000000"/>
            </a:solidFill>
            <a:miter lim="800000"/>
            <a:headEnd/>
            <a:tailEnd/>
          </a:ln>
        </p:spPr>
        <p:txBody>
          <a:bodyPr anchor="ctr"/>
          <a:lstStyle/>
          <a:p>
            <a:pPr algn="ctr" eaLnBrk="1" hangingPunct="1">
              <a:defRPr/>
            </a:pPr>
            <a:r>
              <a:rPr lang="de-AT" b="1" kern="0" dirty="0">
                <a:solidFill>
                  <a:schemeClr val="tx2"/>
                </a:solidFill>
                <a:latin typeface="+mj-lt"/>
                <a:ea typeface="+mj-ea"/>
                <a:cs typeface="+mj-cs"/>
              </a:rPr>
              <a:t>Experiment: Vernichtung des Sozialleistungstopfs</a:t>
            </a:r>
            <a:br>
              <a:rPr lang="de-AT" b="1" kern="0" dirty="0">
                <a:solidFill>
                  <a:schemeClr val="tx2"/>
                </a:solidFill>
                <a:latin typeface="+mj-lt"/>
                <a:ea typeface="+mj-ea"/>
                <a:cs typeface="+mj-cs"/>
              </a:rPr>
            </a:br>
            <a:endParaRPr lang="de-AT" b="1" kern="0" dirty="0">
              <a:solidFill>
                <a:schemeClr val="tx2"/>
              </a:solidFill>
              <a:latin typeface="+mj-lt"/>
              <a:ea typeface="+mj-ea"/>
              <a:cs typeface="+mj-cs"/>
            </a:endParaRPr>
          </a:p>
          <a:p>
            <a:pPr algn="ctr" eaLnBrk="1" hangingPunct="1">
              <a:defRPr/>
            </a:pPr>
            <a:r>
              <a:rPr lang="de-AT" b="1" kern="0" dirty="0">
                <a:solidFill>
                  <a:schemeClr val="tx2"/>
                </a:solidFill>
                <a:latin typeface="+mj-lt"/>
                <a:ea typeface="+mj-ea"/>
                <a:cs typeface="+mj-cs"/>
              </a:rPr>
              <a:t>4.-6. RUNDE: Vernichtung des Sozialleistungstopfs</a:t>
            </a:r>
          </a:p>
        </p:txBody>
      </p:sp>
      <p:sp>
        <p:nvSpPr>
          <p:cNvPr id="41987" name="Mond 12"/>
          <p:cNvSpPr>
            <a:spLocks noChangeArrowheads="1"/>
          </p:cNvSpPr>
          <p:nvPr/>
        </p:nvSpPr>
        <p:spPr bwMode="black">
          <a:xfrm rot="10800000">
            <a:off x="8674100" y="5805488"/>
            <a:ext cx="469900" cy="765175"/>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41989" name="Flussdiagramm: Magnetplattenspeicher 54"/>
          <p:cNvSpPr>
            <a:spLocks noChangeArrowheads="1"/>
          </p:cNvSpPr>
          <p:nvPr/>
        </p:nvSpPr>
        <p:spPr bwMode="black">
          <a:xfrm>
            <a:off x="7740650" y="5449888"/>
            <a:ext cx="1008063" cy="1408112"/>
          </a:xfrm>
          <a:prstGeom prst="flowChartMagneticDisk">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a:p>
            <a:pPr algn="ctr"/>
            <a:endParaRPr lang="de-AT"/>
          </a:p>
        </p:txBody>
      </p:sp>
      <p:sp>
        <p:nvSpPr>
          <p:cNvPr id="56" name="Textfeld 55"/>
          <p:cNvSpPr txBox="1"/>
          <p:nvPr/>
        </p:nvSpPr>
        <p:spPr>
          <a:xfrm>
            <a:off x="179388" y="6237288"/>
            <a:ext cx="8569325" cy="784225"/>
          </a:xfrm>
          <a:prstGeom prst="rect">
            <a:avLst/>
          </a:prstGeom>
          <a:noFill/>
        </p:spPr>
        <p:txBody>
          <a:bodyPr>
            <a:spAutoFit/>
          </a:bodyPr>
          <a:lstStyle/>
          <a:p>
            <a:pPr marL="354013" indent="-354013">
              <a:spcBef>
                <a:spcPts val="600"/>
              </a:spcBef>
              <a:spcAft>
                <a:spcPts val="600"/>
              </a:spcAft>
              <a:buFont typeface="Arial" pitchFamily="34" charset="0"/>
              <a:buChar char="•"/>
              <a:defRPr/>
            </a:pPr>
            <a:r>
              <a:rPr lang="de-AT" b="1" dirty="0"/>
              <a:t>Der Sozialleistungstopf bleibt leer und wird vernichtet.</a:t>
            </a:r>
          </a:p>
          <a:p>
            <a:pPr>
              <a:defRPr/>
            </a:pPr>
            <a:endParaRPr lang="de-AT" dirty="0"/>
          </a:p>
        </p:txBody>
      </p:sp>
      <p:graphicFrame>
        <p:nvGraphicFramePr>
          <p:cNvPr id="7" name="Diagramm 6"/>
          <p:cNvGraphicFramePr/>
          <p:nvPr/>
        </p:nvGraphicFramePr>
        <p:xfrm>
          <a:off x="1115616" y="2132856"/>
          <a:ext cx="6768752"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3" name="Textfeld 8"/>
          <p:cNvSpPr txBox="1">
            <a:spLocks noChangeArrowheads="1"/>
          </p:cNvSpPr>
          <p:nvPr/>
        </p:nvSpPr>
        <p:spPr bwMode="auto">
          <a:xfrm>
            <a:off x="250825" y="1557338"/>
            <a:ext cx="8569325" cy="400050"/>
          </a:xfrm>
          <a:prstGeom prst="rect">
            <a:avLst/>
          </a:prstGeom>
          <a:noFill/>
          <a:ln w="9525">
            <a:noFill/>
            <a:miter lim="800000"/>
            <a:headEnd/>
            <a:tailEnd/>
          </a:ln>
        </p:spPr>
        <p:txBody>
          <a:bodyPr>
            <a:spAutoFit/>
          </a:bodyPr>
          <a:lstStyle/>
          <a:p>
            <a:pPr marL="354013" indent="-354013">
              <a:spcBef>
                <a:spcPts val="600"/>
              </a:spcBef>
              <a:spcAft>
                <a:spcPts val="600"/>
              </a:spcAft>
              <a:buFont typeface="Arial" charset="0"/>
              <a:buChar char="•"/>
            </a:pPr>
            <a:r>
              <a:rPr lang="de-AT" b="1"/>
              <a:t>Nach 4-6 Runden wird sinkende Steuermoral sichtbar:</a:t>
            </a:r>
          </a:p>
        </p:txBody>
      </p:sp>
      <p:sp>
        <p:nvSpPr>
          <p:cNvPr id="10" name="Mond 12"/>
          <p:cNvSpPr>
            <a:spLocks noChangeArrowheads="1"/>
          </p:cNvSpPr>
          <p:nvPr/>
        </p:nvSpPr>
        <p:spPr bwMode="black">
          <a:xfrm>
            <a:off x="7308850" y="5805488"/>
            <a:ext cx="468313" cy="765175"/>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1989"/>
                                        </p:tgtEl>
                                      </p:cBhvr>
                                    </p:animEffect>
                                    <p:set>
                                      <p:cBhvr>
                                        <p:cTn id="7" dur="1" fill="hold">
                                          <p:stCondLst>
                                            <p:cond delay="499"/>
                                          </p:stCondLst>
                                        </p:cTn>
                                        <p:tgtEl>
                                          <p:spTgt spid="41989"/>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41987"/>
                                        </p:tgtEl>
                                      </p:cBhvr>
                                    </p:animEffect>
                                    <p:set>
                                      <p:cBhvr>
                                        <p:cTn id="13" dur="1" fill="hold">
                                          <p:stCondLst>
                                            <p:cond delay="499"/>
                                          </p:stCondLst>
                                        </p:cTn>
                                        <p:tgtEl>
                                          <p:spTgt spid="419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nimBg="1"/>
      <p:bldP spid="41989" grpId="0" animBg="1"/>
      <p:bldP spid="10"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Words>
  <Application>Microsoft Office PowerPoint</Application>
  <PresentationFormat>Bildschirmpräsentation (4:3)</PresentationFormat>
  <Paragraphs>78</Paragraphs>
  <Slides>7</Slides>
  <Notes>2</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Larissa-Design</vt:lpstr>
      <vt:lpstr>EXPERIMENT Die Vernichtung des Sozialleistungstopfs</vt:lpstr>
      <vt:lpstr>Folie 2</vt:lpstr>
      <vt:lpstr>Folie 3</vt:lpstr>
      <vt:lpstr>Folie 4</vt:lpstr>
      <vt:lpstr>Folie 5</vt:lpstr>
      <vt:lpstr>Folie 6</vt:lpstr>
      <vt:lpstr>Folie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Die Vernichtung des Sozialleistungstopfs</dc:title>
  <dc:creator>Blanka Dvorak-Benko</dc:creator>
  <cp:lastModifiedBy>Blanka Dvorak-Benko</cp:lastModifiedBy>
  <cp:revision>4</cp:revision>
  <dcterms:created xsi:type="dcterms:W3CDTF">2011-10-31T22:22:02Z</dcterms:created>
  <dcterms:modified xsi:type="dcterms:W3CDTF">2011-11-02T21:00:30Z</dcterms:modified>
</cp:coreProperties>
</file>