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57" r:id="rId5"/>
    <p:sldId id="260" r:id="rId6"/>
    <p:sldId id="269" r:id="rId7"/>
    <p:sldId id="266" r:id="rId8"/>
    <p:sldId id="265" r:id="rId9"/>
    <p:sldId id="270" r:id="rId1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8DEFC2-B9C9-463E-BC4D-5C68C5426046}" type="doc">
      <dgm:prSet loTypeId="urn:microsoft.com/office/officeart/2005/8/layout/cycle1" loCatId="cycle" qsTypeId="urn:microsoft.com/office/officeart/2005/8/quickstyle/simple1" qsCatId="simple" csTypeId="urn:microsoft.com/office/officeart/2005/8/colors/accent0_1" csCatId="mainScheme" phldr="1"/>
      <dgm:spPr/>
      <dgm:t>
        <a:bodyPr/>
        <a:lstStyle/>
        <a:p>
          <a:endParaRPr lang="de-AT"/>
        </a:p>
      </dgm:t>
    </dgm:pt>
    <dgm:pt modelId="{458DF8E6-9821-4BD6-80E3-1EC86A67358C}">
      <dgm:prSet phldrT="[Text]" custT="1"/>
      <dgm:spPr>
        <a:solidFill>
          <a:srgbClr val="FFFF00">
            <a:alpha val="37000"/>
          </a:srgbClr>
        </a:solidFill>
      </dgm:spPr>
      <dgm:t>
        <a:bodyPr/>
        <a:lstStyle/>
        <a:p>
          <a:r>
            <a:rPr lang="de-AT" sz="1800" b="1" dirty="0" smtClean="0"/>
            <a:t>geringes Ausmaß an Sozialleistungen</a:t>
          </a:r>
          <a:endParaRPr lang="de-AT" sz="1800" b="1" dirty="0"/>
        </a:p>
      </dgm:t>
    </dgm:pt>
    <dgm:pt modelId="{1041324E-9972-41F9-A079-C057DBEE4127}" type="parTrans" cxnId="{CA5586BD-8F61-49CE-A0D3-9835F0B46889}">
      <dgm:prSet/>
      <dgm:spPr/>
      <dgm:t>
        <a:bodyPr/>
        <a:lstStyle/>
        <a:p>
          <a:endParaRPr lang="de-AT"/>
        </a:p>
      </dgm:t>
    </dgm:pt>
    <dgm:pt modelId="{11CEFC86-7A0B-489B-A1E9-739C92A1BC30}" type="sibTrans" cxnId="{CA5586BD-8F61-49CE-A0D3-9835F0B46889}">
      <dgm:prSet/>
      <dgm:spPr>
        <a:solidFill>
          <a:srgbClr val="FFC000"/>
        </a:solidFill>
      </dgm:spPr>
      <dgm:t>
        <a:bodyPr/>
        <a:lstStyle/>
        <a:p>
          <a:endParaRPr lang="de-AT"/>
        </a:p>
      </dgm:t>
    </dgm:pt>
    <dgm:pt modelId="{8FA3BFEB-1990-419A-A2C7-BC4D35773DC2}">
      <dgm:prSet phldrT="[Text]" custT="1"/>
      <dgm:spPr>
        <a:solidFill>
          <a:srgbClr val="FFC000">
            <a:alpha val="60000"/>
          </a:srgbClr>
        </a:solidFill>
      </dgm:spPr>
      <dgm:t>
        <a:bodyPr/>
        <a:lstStyle/>
        <a:p>
          <a:r>
            <a:rPr lang="de-AT" sz="1800" b="1" dirty="0" smtClean="0"/>
            <a:t>nur wenige Sozialleistungen können in Anspruch genommen werden</a:t>
          </a:r>
          <a:endParaRPr lang="de-AT" sz="1800" b="1" dirty="0"/>
        </a:p>
      </dgm:t>
    </dgm:pt>
    <dgm:pt modelId="{AE8081E2-E663-49F1-B5A3-4364A24ECB21}" type="parTrans" cxnId="{5BAF9AF7-9E1A-4A53-8581-1DEC5A1B9C85}">
      <dgm:prSet/>
      <dgm:spPr/>
      <dgm:t>
        <a:bodyPr/>
        <a:lstStyle/>
        <a:p>
          <a:endParaRPr lang="de-AT"/>
        </a:p>
      </dgm:t>
    </dgm:pt>
    <dgm:pt modelId="{DE425A09-29B7-441E-BE1F-F696DB3BFB2D}" type="sibTrans" cxnId="{5BAF9AF7-9E1A-4A53-8581-1DEC5A1B9C85}">
      <dgm:prSet/>
      <dgm:spPr>
        <a:solidFill>
          <a:srgbClr val="FF0000"/>
        </a:solidFill>
      </dgm:spPr>
      <dgm:t>
        <a:bodyPr/>
        <a:lstStyle/>
        <a:p>
          <a:endParaRPr lang="de-AT"/>
        </a:p>
      </dgm:t>
    </dgm:pt>
    <dgm:pt modelId="{D9D77E95-F9A0-43FC-83CA-8B3C2CC4568F}">
      <dgm:prSet phldrT="[Text]" custT="1"/>
      <dgm:spPr>
        <a:solidFill>
          <a:srgbClr val="FF0000">
            <a:alpha val="49000"/>
          </a:srgbClr>
        </a:solidFill>
      </dgm:spPr>
      <dgm:t>
        <a:bodyPr/>
        <a:lstStyle/>
        <a:p>
          <a:r>
            <a:rPr lang="de-AT" sz="1800" b="1" dirty="0" smtClean="0"/>
            <a:t>sinkende Bereitschaft, Steuern zu zahlen</a:t>
          </a:r>
          <a:endParaRPr lang="de-AT" sz="1800" b="1" dirty="0"/>
        </a:p>
      </dgm:t>
    </dgm:pt>
    <dgm:pt modelId="{A9E6AC10-360F-4A97-801A-47310B5D99E5}" type="parTrans" cxnId="{CD05BDAC-56F1-46F8-A1C0-B0381A633521}">
      <dgm:prSet/>
      <dgm:spPr/>
      <dgm:t>
        <a:bodyPr/>
        <a:lstStyle/>
        <a:p>
          <a:endParaRPr lang="de-AT"/>
        </a:p>
      </dgm:t>
    </dgm:pt>
    <dgm:pt modelId="{6D84FAEE-3CDE-4D0D-87C0-D3F6091F4E09}" type="sibTrans" cxnId="{CD05BDAC-56F1-46F8-A1C0-B0381A633521}">
      <dgm:prSet/>
      <dgm:spPr>
        <a:solidFill>
          <a:srgbClr val="C00000"/>
        </a:solidFill>
      </dgm:spPr>
      <dgm:t>
        <a:bodyPr/>
        <a:lstStyle/>
        <a:p>
          <a:endParaRPr lang="de-AT"/>
        </a:p>
      </dgm:t>
    </dgm:pt>
    <dgm:pt modelId="{48F3A829-927A-45E9-8353-0D33F054CB9F}">
      <dgm:prSet phldrT="[Text]" custT="1"/>
      <dgm:spPr>
        <a:solidFill>
          <a:srgbClr val="C00000">
            <a:alpha val="28000"/>
          </a:srgbClr>
        </a:solidFill>
      </dgm:spPr>
      <dgm:t>
        <a:bodyPr/>
        <a:lstStyle/>
        <a:p>
          <a:r>
            <a:rPr lang="de-AT" sz="1800" b="1" dirty="0" smtClean="0"/>
            <a:t>geringe Steuereinnahmen</a:t>
          </a:r>
          <a:endParaRPr lang="de-AT" sz="1800" b="1" dirty="0"/>
        </a:p>
      </dgm:t>
    </dgm:pt>
    <dgm:pt modelId="{9DD5B88E-BF67-4C3A-888C-A7C1B4092523}" type="parTrans" cxnId="{E70DAB7C-F389-425D-BD59-7B5F1EAC3809}">
      <dgm:prSet/>
      <dgm:spPr/>
      <dgm:t>
        <a:bodyPr/>
        <a:lstStyle/>
        <a:p>
          <a:endParaRPr lang="de-AT"/>
        </a:p>
      </dgm:t>
    </dgm:pt>
    <dgm:pt modelId="{B799A5BB-8AB3-491A-9010-6BA223808B3A}" type="sibTrans" cxnId="{E70DAB7C-F389-425D-BD59-7B5F1EAC3809}">
      <dgm:prSet/>
      <dgm:spPr>
        <a:solidFill>
          <a:srgbClr val="FFFF00"/>
        </a:solidFill>
      </dgm:spPr>
      <dgm:t>
        <a:bodyPr/>
        <a:lstStyle/>
        <a:p>
          <a:endParaRPr lang="de-AT"/>
        </a:p>
      </dgm:t>
    </dgm:pt>
    <dgm:pt modelId="{BC0BD21B-E9A2-4683-8792-DCB0030CE007}" type="pres">
      <dgm:prSet presAssocID="{4A8DEFC2-B9C9-463E-BC4D-5C68C5426046}" presName="cycle" presStyleCnt="0">
        <dgm:presLayoutVars>
          <dgm:dir/>
          <dgm:resizeHandles val="exact"/>
        </dgm:presLayoutVars>
      </dgm:prSet>
      <dgm:spPr/>
      <dgm:t>
        <a:bodyPr/>
        <a:lstStyle/>
        <a:p>
          <a:endParaRPr lang="de-AT"/>
        </a:p>
      </dgm:t>
    </dgm:pt>
    <dgm:pt modelId="{3371A1C8-2D19-4107-874F-71BCF8F44926}" type="pres">
      <dgm:prSet presAssocID="{458DF8E6-9821-4BD6-80E3-1EC86A67358C}" presName="dummy" presStyleCnt="0"/>
      <dgm:spPr/>
    </dgm:pt>
    <dgm:pt modelId="{831E9BD1-5484-411D-B431-B8058AA201FF}" type="pres">
      <dgm:prSet presAssocID="{458DF8E6-9821-4BD6-80E3-1EC86A67358C}" presName="node" presStyleLbl="revTx" presStyleIdx="0" presStyleCnt="4" custScaleX="157771" custScaleY="57571" custRadScaleRad="127227" custRadScaleInc="31966">
        <dgm:presLayoutVars>
          <dgm:bulletEnabled val="1"/>
        </dgm:presLayoutVars>
      </dgm:prSet>
      <dgm:spPr/>
      <dgm:t>
        <a:bodyPr/>
        <a:lstStyle/>
        <a:p>
          <a:endParaRPr lang="de-AT"/>
        </a:p>
      </dgm:t>
    </dgm:pt>
    <dgm:pt modelId="{2EE3FE08-ED8D-498B-ACFA-7C49B01BC389}" type="pres">
      <dgm:prSet presAssocID="{11CEFC86-7A0B-489B-A1E9-739C92A1BC30}" presName="sibTrans" presStyleLbl="node1" presStyleIdx="0" presStyleCnt="4" custLinFactNeighborX="-12954" custLinFactNeighborY="-1568"/>
      <dgm:spPr/>
      <dgm:t>
        <a:bodyPr/>
        <a:lstStyle/>
        <a:p>
          <a:endParaRPr lang="de-AT"/>
        </a:p>
      </dgm:t>
    </dgm:pt>
    <dgm:pt modelId="{20C19EC7-D2BE-49E0-B477-1CA23B0C6B70}" type="pres">
      <dgm:prSet presAssocID="{8FA3BFEB-1990-419A-A2C7-BC4D35773DC2}" presName="dummy" presStyleCnt="0"/>
      <dgm:spPr/>
    </dgm:pt>
    <dgm:pt modelId="{75C2078F-1107-4346-B21A-22F155F433CE}" type="pres">
      <dgm:prSet presAssocID="{8FA3BFEB-1990-419A-A2C7-BC4D35773DC2}" presName="node" presStyleLbl="revTx" presStyleIdx="1" presStyleCnt="4" custScaleX="178618" custScaleY="86135" custRadScaleRad="134288" custRadScaleInc="-59136">
        <dgm:presLayoutVars>
          <dgm:bulletEnabled val="1"/>
        </dgm:presLayoutVars>
      </dgm:prSet>
      <dgm:spPr/>
      <dgm:t>
        <a:bodyPr/>
        <a:lstStyle/>
        <a:p>
          <a:endParaRPr lang="de-AT"/>
        </a:p>
      </dgm:t>
    </dgm:pt>
    <dgm:pt modelId="{15D7C8E0-84F3-45D8-AA68-5928C12F986D}" type="pres">
      <dgm:prSet presAssocID="{DE425A09-29B7-441E-BE1F-F696DB3BFB2D}" presName="sibTrans" presStyleLbl="node1" presStyleIdx="1" presStyleCnt="4" custScaleX="93219" custScaleY="76323" custLinFactNeighborX="-11902" custLinFactNeighborY="-3661"/>
      <dgm:spPr/>
      <dgm:t>
        <a:bodyPr/>
        <a:lstStyle/>
        <a:p>
          <a:endParaRPr lang="de-AT"/>
        </a:p>
      </dgm:t>
    </dgm:pt>
    <dgm:pt modelId="{716A7A5C-D671-4514-9912-EFEDAAA8B72E}" type="pres">
      <dgm:prSet presAssocID="{D9D77E95-F9A0-43FC-83CA-8B3C2CC4568F}" presName="dummy" presStyleCnt="0"/>
      <dgm:spPr/>
    </dgm:pt>
    <dgm:pt modelId="{FB6E0AFF-C110-412C-A5D1-C1692F496A63}" type="pres">
      <dgm:prSet presAssocID="{D9D77E95-F9A0-43FC-83CA-8B3C2CC4568F}" presName="node" presStyleLbl="revTx" presStyleIdx="2" presStyleCnt="4" custScaleX="158858" custScaleY="75941" custRadScaleRad="97951" custRadScaleInc="78847">
        <dgm:presLayoutVars>
          <dgm:bulletEnabled val="1"/>
        </dgm:presLayoutVars>
      </dgm:prSet>
      <dgm:spPr/>
      <dgm:t>
        <a:bodyPr/>
        <a:lstStyle/>
        <a:p>
          <a:endParaRPr lang="de-AT"/>
        </a:p>
      </dgm:t>
    </dgm:pt>
    <dgm:pt modelId="{9CCE58AE-426D-4A7E-8D97-D8D6CB94FA15}" type="pres">
      <dgm:prSet presAssocID="{6D84FAEE-3CDE-4D0D-87C0-D3F6091F4E09}" presName="sibTrans" presStyleLbl="node1" presStyleIdx="2" presStyleCnt="4" custScaleX="120361" custLinFactNeighborX="-1038" custLinFactNeighborY="-3225"/>
      <dgm:spPr/>
      <dgm:t>
        <a:bodyPr/>
        <a:lstStyle/>
        <a:p>
          <a:endParaRPr lang="de-AT"/>
        </a:p>
      </dgm:t>
    </dgm:pt>
    <dgm:pt modelId="{88D14A66-999C-4871-AF26-EA38C3652C43}" type="pres">
      <dgm:prSet presAssocID="{48F3A829-927A-45E9-8353-0D33F054CB9F}" presName="dummy" presStyleCnt="0"/>
      <dgm:spPr/>
    </dgm:pt>
    <dgm:pt modelId="{81318C0C-553E-4C0E-9F2D-686D03CF486B}" type="pres">
      <dgm:prSet presAssocID="{48F3A829-927A-45E9-8353-0D33F054CB9F}" presName="node" presStyleLbl="revTx" presStyleIdx="3" presStyleCnt="4" custScaleX="146474" custScaleY="67577" custRadScaleRad="103044" custRadScaleInc="-8490">
        <dgm:presLayoutVars>
          <dgm:bulletEnabled val="1"/>
        </dgm:presLayoutVars>
      </dgm:prSet>
      <dgm:spPr/>
      <dgm:t>
        <a:bodyPr/>
        <a:lstStyle/>
        <a:p>
          <a:endParaRPr lang="de-AT"/>
        </a:p>
      </dgm:t>
    </dgm:pt>
    <dgm:pt modelId="{2638CA12-C6EA-4C85-939C-C82F1C45B808}" type="pres">
      <dgm:prSet presAssocID="{B799A5BB-8AB3-491A-9010-6BA223808B3A}" presName="sibTrans" presStyleLbl="node1" presStyleIdx="3" presStyleCnt="4" custLinFactNeighborX="-14558" custLinFactNeighborY="-152"/>
      <dgm:spPr/>
      <dgm:t>
        <a:bodyPr/>
        <a:lstStyle/>
        <a:p>
          <a:endParaRPr lang="de-AT"/>
        </a:p>
      </dgm:t>
    </dgm:pt>
  </dgm:ptLst>
  <dgm:cxnLst>
    <dgm:cxn modelId="{D3A24235-C262-4BEC-B57C-D0A3CFE3F818}" type="presOf" srcId="{B799A5BB-8AB3-491A-9010-6BA223808B3A}" destId="{2638CA12-C6EA-4C85-939C-C82F1C45B808}" srcOrd="0" destOrd="0" presId="urn:microsoft.com/office/officeart/2005/8/layout/cycle1"/>
    <dgm:cxn modelId="{CA5586BD-8F61-49CE-A0D3-9835F0B46889}" srcId="{4A8DEFC2-B9C9-463E-BC4D-5C68C5426046}" destId="{458DF8E6-9821-4BD6-80E3-1EC86A67358C}" srcOrd="0" destOrd="0" parTransId="{1041324E-9972-41F9-A079-C057DBEE4127}" sibTransId="{11CEFC86-7A0B-489B-A1E9-739C92A1BC30}"/>
    <dgm:cxn modelId="{5BAF9AF7-9E1A-4A53-8581-1DEC5A1B9C85}" srcId="{4A8DEFC2-B9C9-463E-BC4D-5C68C5426046}" destId="{8FA3BFEB-1990-419A-A2C7-BC4D35773DC2}" srcOrd="1" destOrd="0" parTransId="{AE8081E2-E663-49F1-B5A3-4364A24ECB21}" sibTransId="{DE425A09-29B7-441E-BE1F-F696DB3BFB2D}"/>
    <dgm:cxn modelId="{EBD6D8D9-3C4F-43B1-BDF5-927061451E55}" type="presOf" srcId="{DE425A09-29B7-441E-BE1F-F696DB3BFB2D}" destId="{15D7C8E0-84F3-45D8-AA68-5928C12F986D}" srcOrd="0" destOrd="0" presId="urn:microsoft.com/office/officeart/2005/8/layout/cycle1"/>
    <dgm:cxn modelId="{80DBDACB-4837-439B-82F1-1E8729E42580}" type="presOf" srcId="{8FA3BFEB-1990-419A-A2C7-BC4D35773DC2}" destId="{75C2078F-1107-4346-B21A-22F155F433CE}" srcOrd="0" destOrd="0" presId="urn:microsoft.com/office/officeart/2005/8/layout/cycle1"/>
    <dgm:cxn modelId="{4B6F35B6-5438-4DBD-82B3-8F818BE3BC0A}" type="presOf" srcId="{458DF8E6-9821-4BD6-80E3-1EC86A67358C}" destId="{831E9BD1-5484-411D-B431-B8058AA201FF}" srcOrd="0" destOrd="0" presId="urn:microsoft.com/office/officeart/2005/8/layout/cycle1"/>
    <dgm:cxn modelId="{EEA1C045-7F89-425D-91C4-29749266BC67}" type="presOf" srcId="{D9D77E95-F9A0-43FC-83CA-8B3C2CC4568F}" destId="{FB6E0AFF-C110-412C-A5D1-C1692F496A63}" srcOrd="0" destOrd="0" presId="urn:microsoft.com/office/officeart/2005/8/layout/cycle1"/>
    <dgm:cxn modelId="{C69833B8-33C9-48D8-B4F7-3F76F9D3C5DA}" type="presOf" srcId="{48F3A829-927A-45E9-8353-0D33F054CB9F}" destId="{81318C0C-553E-4C0E-9F2D-686D03CF486B}" srcOrd="0" destOrd="0" presId="urn:microsoft.com/office/officeart/2005/8/layout/cycle1"/>
    <dgm:cxn modelId="{B836B0C4-9946-4B4D-AB99-363F32656160}" type="presOf" srcId="{4A8DEFC2-B9C9-463E-BC4D-5C68C5426046}" destId="{BC0BD21B-E9A2-4683-8792-DCB0030CE007}" srcOrd="0" destOrd="0" presId="urn:microsoft.com/office/officeart/2005/8/layout/cycle1"/>
    <dgm:cxn modelId="{E3A549E9-2F98-4A5F-BCF8-9B0124B6328E}" type="presOf" srcId="{6D84FAEE-3CDE-4D0D-87C0-D3F6091F4E09}" destId="{9CCE58AE-426D-4A7E-8D97-D8D6CB94FA15}" srcOrd="0" destOrd="0" presId="urn:microsoft.com/office/officeart/2005/8/layout/cycle1"/>
    <dgm:cxn modelId="{CD05BDAC-56F1-46F8-A1C0-B0381A633521}" srcId="{4A8DEFC2-B9C9-463E-BC4D-5C68C5426046}" destId="{D9D77E95-F9A0-43FC-83CA-8B3C2CC4568F}" srcOrd="2" destOrd="0" parTransId="{A9E6AC10-360F-4A97-801A-47310B5D99E5}" sibTransId="{6D84FAEE-3CDE-4D0D-87C0-D3F6091F4E09}"/>
    <dgm:cxn modelId="{B9EBB826-7311-4373-BF39-9DD1D6EDC629}" type="presOf" srcId="{11CEFC86-7A0B-489B-A1E9-739C92A1BC30}" destId="{2EE3FE08-ED8D-498B-ACFA-7C49B01BC389}" srcOrd="0" destOrd="0" presId="urn:microsoft.com/office/officeart/2005/8/layout/cycle1"/>
    <dgm:cxn modelId="{E70DAB7C-F389-425D-BD59-7B5F1EAC3809}" srcId="{4A8DEFC2-B9C9-463E-BC4D-5C68C5426046}" destId="{48F3A829-927A-45E9-8353-0D33F054CB9F}" srcOrd="3" destOrd="0" parTransId="{9DD5B88E-BF67-4C3A-888C-A7C1B4092523}" sibTransId="{B799A5BB-8AB3-491A-9010-6BA223808B3A}"/>
    <dgm:cxn modelId="{D9CA2E53-8ADE-481A-872D-E9BD58FDA630}" type="presParOf" srcId="{BC0BD21B-E9A2-4683-8792-DCB0030CE007}" destId="{3371A1C8-2D19-4107-874F-71BCF8F44926}" srcOrd="0" destOrd="0" presId="urn:microsoft.com/office/officeart/2005/8/layout/cycle1"/>
    <dgm:cxn modelId="{DA6B077E-08CB-49B9-97B3-346B6AC95D35}" type="presParOf" srcId="{BC0BD21B-E9A2-4683-8792-DCB0030CE007}" destId="{831E9BD1-5484-411D-B431-B8058AA201FF}" srcOrd="1" destOrd="0" presId="urn:microsoft.com/office/officeart/2005/8/layout/cycle1"/>
    <dgm:cxn modelId="{42CF6C26-77BE-4D0D-AEE2-2A23249B0514}" type="presParOf" srcId="{BC0BD21B-E9A2-4683-8792-DCB0030CE007}" destId="{2EE3FE08-ED8D-498B-ACFA-7C49B01BC389}" srcOrd="2" destOrd="0" presId="urn:microsoft.com/office/officeart/2005/8/layout/cycle1"/>
    <dgm:cxn modelId="{386B4304-D86A-4324-8213-FECCF7FECC44}" type="presParOf" srcId="{BC0BD21B-E9A2-4683-8792-DCB0030CE007}" destId="{20C19EC7-D2BE-49E0-B477-1CA23B0C6B70}" srcOrd="3" destOrd="0" presId="urn:microsoft.com/office/officeart/2005/8/layout/cycle1"/>
    <dgm:cxn modelId="{2C57F025-B2CF-4BBB-8598-725A1222DF40}" type="presParOf" srcId="{BC0BD21B-E9A2-4683-8792-DCB0030CE007}" destId="{75C2078F-1107-4346-B21A-22F155F433CE}" srcOrd="4" destOrd="0" presId="urn:microsoft.com/office/officeart/2005/8/layout/cycle1"/>
    <dgm:cxn modelId="{EBE96BD9-2A9C-4B41-8F51-A750A9505FBF}" type="presParOf" srcId="{BC0BD21B-E9A2-4683-8792-DCB0030CE007}" destId="{15D7C8E0-84F3-45D8-AA68-5928C12F986D}" srcOrd="5" destOrd="0" presId="urn:microsoft.com/office/officeart/2005/8/layout/cycle1"/>
    <dgm:cxn modelId="{CCB34593-5F4D-4F1C-8C63-07F91978E378}" type="presParOf" srcId="{BC0BD21B-E9A2-4683-8792-DCB0030CE007}" destId="{716A7A5C-D671-4514-9912-EFEDAAA8B72E}" srcOrd="6" destOrd="0" presId="urn:microsoft.com/office/officeart/2005/8/layout/cycle1"/>
    <dgm:cxn modelId="{D2D3569C-80FC-40BB-BAF9-8D525286AC44}" type="presParOf" srcId="{BC0BD21B-E9A2-4683-8792-DCB0030CE007}" destId="{FB6E0AFF-C110-412C-A5D1-C1692F496A63}" srcOrd="7" destOrd="0" presId="urn:microsoft.com/office/officeart/2005/8/layout/cycle1"/>
    <dgm:cxn modelId="{B1DD207C-C587-4B85-9AA5-CFF83C988655}" type="presParOf" srcId="{BC0BD21B-E9A2-4683-8792-DCB0030CE007}" destId="{9CCE58AE-426D-4A7E-8D97-D8D6CB94FA15}" srcOrd="8" destOrd="0" presId="urn:microsoft.com/office/officeart/2005/8/layout/cycle1"/>
    <dgm:cxn modelId="{365ACB49-9DC7-4572-89F5-183FB423BFC8}" type="presParOf" srcId="{BC0BD21B-E9A2-4683-8792-DCB0030CE007}" destId="{88D14A66-999C-4871-AF26-EA38C3652C43}" srcOrd="9" destOrd="0" presId="urn:microsoft.com/office/officeart/2005/8/layout/cycle1"/>
    <dgm:cxn modelId="{CDFE2AC4-4904-48FF-9EA1-0AC722E8D7A2}" type="presParOf" srcId="{BC0BD21B-E9A2-4683-8792-DCB0030CE007}" destId="{81318C0C-553E-4C0E-9F2D-686D03CF486B}" srcOrd="10" destOrd="0" presId="urn:microsoft.com/office/officeart/2005/8/layout/cycle1"/>
    <dgm:cxn modelId="{ACA90ED4-951A-4E21-9333-D15A8366A30C}" type="presParOf" srcId="{BC0BD21B-E9A2-4683-8792-DCB0030CE007}" destId="{2638CA12-C6EA-4C85-939C-C82F1C45B808}" srcOrd="11" destOrd="0" presId="urn:microsoft.com/office/officeart/2005/8/layout/cycl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31E9BD1-5484-411D-B431-B8058AA201FF}">
      <dsp:nvSpPr>
        <dsp:cNvPr id="0" name=""/>
        <dsp:cNvSpPr/>
      </dsp:nvSpPr>
      <dsp:spPr>
        <a:xfrm>
          <a:off x="3986855" y="354225"/>
          <a:ext cx="2330844" cy="850530"/>
        </a:xfrm>
        <a:prstGeom prst="rect">
          <a:avLst/>
        </a:prstGeom>
        <a:solidFill>
          <a:srgbClr val="FFFF00">
            <a:alpha val="37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e-AT" sz="1800" b="1" kern="1200" dirty="0" smtClean="0"/>
            <a:t>geringes Ausmaß an Sozialleistungen</a:t>
          </a:r>
          <a:endParaRPr lang="de-AT" sz="1800" b="1" kern="1200" dirty="0"/>
        </a:p>
      </dsp:txBody>
      <dsp:txXfrm>
        <a:off x="3986855" y="354225"/>
        <a:ext cx="2330844" cy="850530"/>
      </dsp:txXfrm>
    </dsp:sp>
    <dsp:sp modelId="{2EE3FE08-ED8D-498B-ACFA-7C49B01BC389}">
      <dsp:nvSpPr>
        <dsp:cNvPr id="0" name=""/>
        <dsp:cNvSpPr/>
      </dsp:nvSpPr>
      <dsp:spPr>
        <a:xfrm>
          <a:off x="1283928" y="35412"/>
          <a:ext cx="4174821" cy="4174821"/>
        </a:xfrm>
        <a:prstGeom prst="circularArrow">
          <a:avLst>
            <a:gd name="adj1" fmla="val 6901"/>
            <a:gd name="adj2" fmla="val 465231"/>
            <a:gd name="adj3" fmla="val 228077"/>
            <a:gd name="adj4" fmla="val 19581483"/>
            <a:gd name="adj5" fmla="val 8051"/>
          </a:avLst>
        </a:prstGeom>
        <a:solidFill>
          <a:srgbClr val="FFC00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C2078F-1107-4346-B21A-22F155F433CE}">
      <dsp:nvSpPr>
        <dsp:cNvPr id="0" name=""/>
        <dsp:cNvSpPr/>
      </dsp:nvSpPr>
      <dsp:spPr>
        <a:xfrm>
          <a:off x="4111256" y="2543900"/>
          <a:ext cx="2638829" cy="1272523"/>
        </a:xfrm>
        <a:prstGeom prst="rect">
          <a:avLst/>
        </a:prstGeom>
        <a:solidFill>
          <a:srgbClr val="FFC000">
            <a:alpha val="6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e-AT" sz="1800" b="1" kern="1200" dirty="0" smtClean="0"/>
            <a:t>nur wenige Sozialleistungen können in Anspruch genommen werden</a:t>
          </a:r>
          <a:endParaRPr lang="de-AT" sz="1800" b="1" kern="1200" dirty="0"/>
        </a:p>
      </dsp:txBody>
      <dsp:txXfrm>
        <a:off x="4111256" y="2543900"/>
        <a:ext cx="2638829" cy="1272523"/>
      </dsp:txXfrm>
    </dsp:sp>
    <dsp:sp modelId="{15D7C8E0-84F3-45D8-AA68-5928C12F986D}">
      <dsp:nvSpPr>
        <dsp:cNvPr id="0" name=""/>
        <dsp:cNvSpPr/>
      </dsp:nvSpPr>
      <dsp:spPr>
        <a:xfrm>
          <a:off x="1235525" y="835426"/>
          <a:ext cx="3891727" cy="3186349"/>
        </a:xfrm>
        <a:prstGeom prst="circularArrow">
          <a:avLst>
            <a:gd name="adj1" fmla="val 6901"/>
            <a:gd name="adj2" fmla="val 465231"/>
            <a:gd name="adj3" fmla="val 8939926"/>
            <a:gd name="adj4" fmla="val 2644692"/>
            <a:gd name="adj5" fmla="val 8051"/>
          </a:avLst>
        </a:prstGeom>
        <a:solidFill>
          <a:srgbClr val="FF000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6E0AFF-C110-412C-A5D1-C1692F496A63}">
      <dsp:nvSpPr>
        <dsp:cNvPr id="0" name=""/>
        <dsp:cNvSpPr/>
      </dsp:nvSpPr>
      <dsp:spPr>
        <a:xfrm>
          <a:off x="518291" y="2160241"/>
          <a:ext cx="2346903" cy="1121921"/>
        </a:xfrm>
        <a:prstGeom prst="rect">
          <a:avLst/>
        </a:prstGeom>
        <a:solidFill>
          <a:srgbClr val="FF0000">
            <a:alpha val="49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e-AT" sz="1800" b="1" kern="1200" dirty="0" smtClean="0"/>
            <a:t>sinkende Bereitschaft, Steuern zu zahlen</a:t>
          </a:r>
          <a:endParaRPr lang="de-AT" sz="1800" b="1" kern="1200" dirty="0"/>
        </a:p>
      </dsp:txBody>
      <dsp:txXfrm>
        <a:off x="518291" y="2160241"/>
        <a:ext cx="2346903" cy="1121921"/>
      </dsp:txXfrm>
    </dsp:sp>
    <dsp:sp modelId="{9CCE58AE-426D-4A7E-8D97-D8D6CB94FA15}">
      <dsp:nvSpPr>
        <dsp:cNvPr id="0" name=""/>
        <dsp:cNvSpPr/>
      </dsp:nvSpPr>
      <dsp:spPr>
        <a:xfrm>
          <a:off x="772781" y="-332233"/>
          <a:ext cx="5024857" cy="4174821"/>
        </a:xfrm>
        <a:prstGeom prst="circularArrow">
          <a:avLst>
            <a:gd name="adj1" fmla="val 6901"/>
            <a:gd name="adj2" fmla="val 465231"/>
            <a:gd name="adj3" fmla="val 11391569"/>
            <a:gd name="adj4" fmla="val 10274297"/>
            <a:gd name="adj5" fmla="val 8051"/>
          </a:avLst>
        </a:prstGeom>
        <a:solidFill>
          <a:srgbClr val="C0000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318C0C-553E-4C0E-9F2D-686D03CF486B}">
      <dsp:nvSpPr>
        <dsp:cNvPr id="0" name=""/>
        <dsp:cNvSpPr/>
      </dsp:nvSpPr>
      <dsp:spPr>
        <a:xfrm>
          <a:off x="879662" y="354263"/>
          <a:ext cx="2163947" cy="998355"/>
        </a:xfrm>
        <a:prstGeom prst="rect">
          <a:avLst/>
        </a:prstGeom>
        <a:solidFill>
          <a:srgbClr val="C00000">
            <a:alpha val="28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e-AT" sz="1800" b="1" kern="1200" dirty="0" smtClean="0"/>
            <a:t>geringe Steuereinnahmen</a:t>
          </a:r>
          <a:endParaRPr lang="de-AT" sz="1800" b="1" kern="1200" dirty="0"/>
        </a:p>
      </dsp:txBody>
      <dsp:txXfrm>
        <a:off x="879662" y="354263"/>
        <a:ext cx="2163947" cy="998355"/>
      </dsp:txXfrm>
    </dsp:sp>
    <dsp:sp modelId="{2638CA12-C6EA-4C85-939C-C82F1C45B808}">
      <dsp:nvSpPr>
        <dsp:cNvPr id="0" name=""/>
        <dsp:cNvSpPr/>
      </dsp:nvSpPr>
      <dsp:spPr>
        <a:xfrm>
          <a:off x="1048415" y="-283099"/>
          <a:ext cx="4174821" cy="4174821"/>
        </a:xfrm>
        <a:prstGeom prst="circularArrow">
          <a:avLst>
            <a:gd name="adj1" fmla="val 6901"/>
            <a:gd name="adj2" fmla="val 465231"/>
            <a:gd name="adj3" fmla="val 17827412"/>
            <a:gd name="adj4" fmla="val 14107227"/>
            <a:gd name="adj5" fmla="val 8051"/>
          </a:avLst>
        </a:prstGeom>
        <a:solidFill>
          <a:srgbClr val="FFFF0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3B8C94-57FA-44D9-BDD9-497E1DD41353}" type="datetimeFigureOut">
              <a:rPr lang="de-AT" smtClean="0"/>
              <a:pPr/>
              <a:t>02.11.2011</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92D5A8-5528-417A-B4AC-AA09EB7F2E3B}" type="slidenum">
              <a:rPr lang="de-AT" smtClean="0"/>
              <a:pPr/>
              <a:t>‹Nr.›</a:t>
            </a:fld>
            <a:endParaRPr lang="de-A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p:spPr>
        <p:txBody>
          <a:bodyPr/>
          <a:lstStyle/>
          <a:p>
            <a:r>
              <a:rPr lang="de-AT" smtClean="0">
                <a:cs typeface="Times New Roman" pitchFamily="18" charset="0"/>
              </a:rPr>
              <a:t>Einfaches Beispiel um SchülerInnen das System von Sozialleistungen und deren Finanzierung zu veranschaulichen.</a:t>
            </a:r>
          </a:p>
          <a:p>
            <a:r>
              <a:rPr lang="de-AT" smtClean="0">
                <a:cs typeface="Times New Roman" pitchFamily="18" charset="0"/>
              </a:rPr>
              <a:t>Free-Riding (Trittbrettfahrerproblem) im Steuerbereich wird thematisiert (kooperative Strategie versus individuelle Strategie – Problematik der Gemeingüter).</a:t>
            </a:r>
          </a:p>
          <a:p>
            <a:endParaRPr lang="de-AT" smtClean="0"/>
          </a:p>
          <a:p>
            <a:endParaRPr lang="de-AT" smtClean="0"/>
          </a:p>
        </p:txBody>
      </p:sp>
      <p:sp>
        <p:nvSpPr>
          <p:cNvPr id="29700" name="Foliennummernplatzhalter 3"/>
          <p:cNvSpPr>
            <a:spLocks noGrp="1"/>
          </p:cNvSpPr>
          <p:nvPr>
            <p:ph type="sldNum" sz="quarter" idx="5"/>
          </p:nvPr>
        </p:nvSpPr>
        <p:spPr>
          <a:noFill/>
        </p:spPr>
        <p:txBody>
          <a:bodyPr/>
          <a:lstStyle/>
          <a:p>
            <a:pPr defTabSz="893763"/>
            <a:fld id="{6C46FECE-E5FC-4A34-943A-01A6CF3B879A}" type="slidenum">
              <a:rPr lang="de-DE" smtClean="0"/>
              <a:pPr defTabSz="893763"/>
              <a:t>5</a:t>
            </a:fld>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p:spPr>
        <p:txBody>
          <a:bodyPr/>
          <a:lstStyle/>
          <a:p>
            <a:r>
              <a:rPr lang="de-AT" smtClean="0">
                <a:cs typeface="Times New Roman" pitchFamily="18" charset="0"/>
              </a:rPr>
              <a:t>Einfaches Beispiel um SchülerInnen das System von Sozialleistungen und deren Finanzierung zu veranschaulichen.</a:t>
            </a:r>
          </a:p>
          <a:p>
            <a:r>
              <a:rPr lang="de-AT" smtClean="0">
                <a:cs typeface="Times New Roman" pitchFamily="18" charset="0"/>
              </a:rPr>
              <a:t>Free-Riding (Trittbrettfahrerproblem) im Steuerbereich wird thematisiert (kooperative Strategie versus individuelle Strategie – Problematik der Gemeingüter).</a:t>
            </a:r>
          </a:p>
          <a:p>
            <a:endParaRPr lang="de-AT" smtClean="0"/>
          </a:p>
          <a:p>
            <a:endParaRPr lang="de-AT" smtClean="0"/>
          </a:p>
        </p:txBody>
      </p:sp>
      <p:sp>
        <p:nvSpPr>
          <p:cNvPr id="29700" name="Foliennummernplatzhalter 3"/>
          <p:cNvSpPr>
            <a:spLocks noGrp="1"/>
          </p:cNvSpPr>
          <p:nvPr>
            <p:ph type="sldNum" sz="quarter" idx="5"/>
          </p:nvPr>
        </p:nvSpPr>
        <p:spPr>
          <a:noFill/>
        </p:spPr>
        <p:txBody>
          <a:bodyPr/>
          <a:lstStyle/>
          <a:p>
            <a:pPr defTabSz="893763"/>
            <a:fld id="{6C46FECE-E5FC-4A34-943A-01A6CF3B879A}" type="slidenum">
              <a:rPr lang="de-DE" smtClean="0"/>
              <a:pPr defTabSz="893763"/>
              <a:t>6</a:t>
            </a:fld>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bildplatzhalter 1"/>
          <p:cNvSpPr>
            <a:spLocks noGrp="1" noRot="1" noChangeAspect="1" noTextEdit="1"/>
          </p:cNvSpPr>
          <p:nvPr>
            <p:ph type="sldImg"/>
          </p:nvPr>
        </p:nvSpPr>
        <p:spPr>
          <a:ln/>
        </p:spPr>
      </p:sp>
      <p:sp>
        <p:nvSpPr>
          <p:cNvPr id="30723" name="Notizenplatzhalter 2"/>
          <p:cNvSpPr>
            <a:spLocks noGrp="1"/>
          </p:cNvSpPr>
          <p:nvPr>
            <p:ph type="body" idx="1"/>
          </p:nvPr>
        </p:nvSpPr>
        <p:spPr>
          <a:noFill/>
          <a:ln/>
        </p:spPr>
        <p:txBody>
          <a:bodyPr/>
          <a:lstStyle/>
          <a:p>
            <a:r>
              <a:rPr lang="de-AT" smtClean="0"/>
              <a:t>Nach 4-6 Runden tritt erfahrungsgemäß das Phänomen sinkender Steuermoral ein: Je mehr Runden gespielt werden, desto mehr sinkt der Steuersatz, den die SchülerInnen zur Finanzierung der Sozialleistungen abzugeben bereit sind, wodurch auch in jeder weiteren Runde die Anzahl der Sozialleistungen im Topf sinkt und das wettkämpfende Element immer stärker wird. </a:t>
            </a:r>
          </a:p>
          <a:p>
            <a:endParaRPr lang="de-AT" smtClean="0"/>
          </a:p>
        </p:txBody>
      </p:sp>
      <p:sp>
        <p:nvSpPr>
          <p:cNvPr id="30724" name="Foliennummernplatzhalter 3"/>
          <p:cNvSpPr>
            <a:spLocks noGrp="1"/>
          </p:cNvSpPr>
          <p:nvPr>
            <p:ph type="sldNum" sz="quarter" idx="5"/>
          </p:nvPr>
        </p:nvSpPr>
        <p:spPr>
          <a:noFill/>
        </p:spPr>
        <p:txBody>
          <a:bodyPr/>
          <a:lstStyle/>
          <a:p>
            <a:pPr defTabSz="893763"/>
            <a:fld id="{2E95A63D-8E86-49A6-974E-99A3421195CC}" type="slidenum">
              <a:rPr lang="de-DE" smtClean="0"/>
              <a:pPr defTabSz="893763"/>
              <a:t>8</a:t>
            </a:fld>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p>
            <a:fld id="{0227830F-8C0C-49B1-BCE6-76D77F15F008}" type="datetime1">
              <a:rPr lang="de-AT" smtClean="0"/>
              <a:pPr/>
              <a:t>02.11.2011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7AB242D4-A44F-4AFD-B68E-ECDA94D36C88}" type="slidenum">
              <a:rPr lang="de-AT" smtClean="0"/>
              <a:pPr/>
              <a:t>‹Nr.›</a:t>
            </a:fld>
            <a:endParaRPr lang="de-A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25AB7426-DF25-4440-93DC-B04F1F9CA921}" type="datetime1">
              <a:rPr lang="de-AT" smtClean="0"/>
              <a:pPr/>
              <a:t>02.11.2011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7AB242D4-A44F-4AFD-B68E-ECDA94D36C88}" type="slidenum">
              <a:rPr lang="de-AT" smtClean="0"/>
              <a:pPr/>
              <a:t>‹Nr.›</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B86DB69F-8BAB-42ED-AAC2-2363D38983A0}" type="datetime1">
              <a:rPr lang="de-AT" smtClean="0"/>
              <a:pPr/>
              <a:t>02.11.2011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7AB242D4-A44F-4AFD-B68E-ECDA94D36C88}" type="slidenum">
              <a:rPr lang="de-AT" smtClean="0"/>
              <a:pPr/>
              <a:t>‹Nr.›</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7E39029F-12D4-4710-AC28-30D089DA5737}" type="datetime1">
              <a:rPr lang="de-AT" smtClean="0"/>
              <a:pPr/>
              <a:t>02.11.2011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7AB242D4-A44F-4AFD-B68E-ECDA94D36C88}" type="slidenum">
              <a:rPr lang="de-AT" smtClean="0"/>
              <a:pPr/>
              <a:t>‹Nr.›</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E801020D-CA5C-4EFC-A71D-F760068C702F}" type="datetime1">
              <a:rPr lang="de-AT" smtClean="0"/>
              <a:pPr/>
              <a:t>02.11.2011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7AB242D4-A44F-4AFD-B68E-ECDA94D36C88}" type="slidenum">
              <a:rPr lang="de-AT" smtClean="0"/>
              <a:pPr/>
              <a:t>‹Nr.›</a:t>
            </a:fld>
            <a:endParaRPr lang="de-A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1C75CC30-2145-48F5-BD3C-FA43C4837806}" type="datetime1">
              <a:rPr lang="de-AT" smtClean="0"/>
              <a:pPr/>
              <a:t>02.11.2011</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7AB242D4-A44F-4AFD-B68E-ECDA94D36C88}" type="slidenum">
              <a:rPr lang="de-AT" smtClean="0"/>
              <a:pPr/>
              <a:t>‹Nr.›</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F39FC11F-50C1-41D7-8D36-06ED014F5C13}" type="datetime1">
              <a:rPr lang="de-AT" smtClean="0"/>
              <a:pPr/>
              <a:t>02.11.2011</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7AB242D4-A44F-4AFD-B68E-ECDA94D36C88}" type="slidenum">
              <a:rPr lang="de-AT" smtClean="0"/>
              <a:pPr/>
              <a:t>‹Nr.›</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2"/>
          <p:cNvSpPr>
            <a:spLocks noGrp="1"/>
          </p:cNvSpPr>
          <p:nvPr>
            <p:ph type="dt" sz="half" idx="10"/>
          </p:nvPr>
        </p:nvSpPr>
        <p:spPr/>
        <p:txBody>
          <a:bodyPr/>
          <a:lstStyle/>
          <a:p>
            <a:fld id="{442301E9-169A-42CC-80F3-1F8D7A7C2994}" type="datetime1">
              <a:rPr lang="de-AT" smtClean="0"/>
              <a:pPr/>
              <a:t>02.11.2011</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7AB242D4-A44F-4AFD-B68E-ECDA94D36C88}" type="slidenum">
              <a:rPr lang="de-AT" smtClean="0"/>
              <a:pPr/>
              <a:t>‹Nr.›</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C783E2D-DC67-4A89-B9EF-AC275FC2C30F}" type="datetime1">
              <a:rPr lang="de-AT" smtClean="0"/>
              <a:pPr/>
              <a:t>02.11.2011</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7AB242D4-A44F-4AFD-B68E-ECDA94D36C88}" type="slidenum">
              <a:rPr lang="de-AT" smtClean="0"/>
              <a:pPr/>
              <a:t>‹Nr.›</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5C07109E-0A7E-447A-8C33-F4762C41E68C}" type="datetime1">
              <a:rPr lang="de-AT" smtClean="0"/>
              <a:pPr/>
              <a:t>02.11.2011</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7AB242D4-A44F-4AFD-B68E-ECDA94D36C88}" type="slidenum">
              <a:rPr lang="de-AT" smtClean="0"/>
              <a:pPr/>
              <a:t>‹Nr.›</a:t>
            </a:fld>
            <a:endParaRPr lang="de-A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9CDD3C68-9CD3-437D-B9DD-59C790C5A703}" type="datetime1">
              <a:rPr lang="de-AT" smtClean="0"/>
              <a:pPr/>
              <a:t>02.11.2011</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7AB242D4-A44F-4AFD-B68E-ECDA94D36C88}" type="slidenum">
              <a:rPr lang="de-AT" smtClean="0"/>
              <a:pPr/>
              <a:t>‹Nr.›</a:t>
            </a:fld>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B24612-9547-45B4-84AC-7F68BE17A337}" type="datetime1">
              <a:rPr lang="de-AT" smtClean="0"/>
              <a:pPr/>
              <a:t>02.11.2011</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B242D4-A44F-4AFD-B68E-ECDA94D36C88}" type="slidenum">
              <a:rPr lang="de-AT" smtClean="0"/>
              <a:pPr/>
              <a:t>‹Nr.›</a:t>
            </a:fld>
            <a:endParaRPr lang="de-A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1700808"/>
            <a:ext cx="7772400" cy="1470025"/>
          </a:xfrm>
        </p:spPr>
        <p:txBody>
          <a:bodyPr/>
          <a:lstStyle/>
          <a:p>
            <a:r>
              <a:rPr lang="de-AT" b="1" dirty="0" smtClean="0">
                <a:latin typeface="Aharoni" pitchFamily="2" charset="-79"/>
                <a:cs typeface="Aharoni" pitchFamily="2" charset="-79"/>
              </a:rPr>
              <a:t>Steuermoral und Steuerethik</a:t>
            </a:r>
            <a:endParaRPr lang="de-AT" b="1" dirty="0">
              <a:latin typeface="Aharoni" pitchFamily="2" charset="-79"/>
              <a:cs typeface="Aharoni" pitchFamily="2" charset="-79"/>
            </a:endParaRPr>
          </a:p>
        </p:txBody>
      </p:sp>
      <p:pic>
        <p:nvPicPr>
          <p:cNvPr id="4" name="Grafik 3" descr="Financial Consulting.jpg"/>
          <p:cNvPicPr>
            <a:picLocks noChangeAspect="1"/>
          </p:cNvPicPr>
          <p:nvPr/>
        </p:nvPicPr>
        <p:blipFill>
          <a:blip r:embed="rId2" cstate="print"/>
          <a:stretch>
            <a:fillRect/>
          </a:stretch>
        </p:blipFill>
        <p:spPr>
          <a:xfrm>
            <a:off x="7000875" y="4077072"/>
            <a:ext cx="2143125" cy="2780928"/>
          </a:xfrm>
          <a:prstGeom prst="rect">
            <a:avLst/>
          </a:prstGeom>
        </p:spPr>
      </p:pic>
      <p:pic>
        <p:nvPicPr>
          <p:cNvPr id="5" name="Grafik 4" descr="geld.jpg"/>
          <p:cNvPicPr>
            <a:picLocks noChangeAspect="1"/>
          </p:cNvPicPr>
          <p:nvPr/>
        </p:nvPicPr>
        <p:blipFill>
          <a:blip r:embed="rId3" cstate="print"/>
          <a:stretch>
            <a:fillRect/>
          </a:stretch>
        </p:blipFill>
        <p:spPr>
          <a:xfrm>
            <a:off x="3203848" y="4077072"/>
            <a:ext cx="3810000" cy="2780928"/>
          </a:xfrm>
          <a:prstGeom prst="rect">
            <a:avLst/>
          </a:prstGeom>
        </p:spPr>
      </p:pic>
      <p:pic>
        <p:nvPicPr>
          <p:cNvPr id="1026" name="Picture 2"/>
          <p:cNvPicPr>
            <a:picLocks noChangeAspect="1" noChangeArrowheads="1"/>
          </p:cNvPicPr>
          <p:nvPr/>
        </p:nvPicPr>
        <p:blipFill>
          <a:blip r:embed="rId4" cstate="print"/>
          <a:srcRect/>
          <a:stretch>
            <a:fillRect/>
          </a:stretch>
        </p:blipFill>
        <p:spPr bwMode="auto">
          <a:xfrm>
            <a:off x="0" y="4005064"/>
            <a:ext cx="3380983" cy="1368152"/>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0" y="5301208"/>
            <a:ext cx="3376482" cy="1556792"/>
          </a:xfrm>
          <a:prstGeom prst="rect">
            <a:avLst/>
          </a:prstGeom>
          <a:noFill/>
          <a:ln w="9525">
            <a:noFill/>
            <a:miter lim="800000"/>
            <a:headEnd/>
            <a:tailEnd/>
          </a:ln>
        </p:spPr>
      </p:pic>
      <p:sp>
        <p:nvSpPr>
          <p:cNvPr id="8" name="Foliennummernplatzhalter 7"/>
          <p:cNvSpPr>
            <a:spLocks noGrp="1"/>
          </p:cNvSpPr>
          <p:nvPr>
            <p:ph type="sldNum" sz="quarter" idx="12"/>
          </p:nvPr>
        </p:nvSpPr>
        <p:spPr/>
        <p:txBody>
          <a:bodyPr/>
          <a:lstStyle/>
          <a:p>
            <a:fld id="{7AB242D4-A44F-4AFD-B68E-ECDA94D36C88}" type="slidenum">
              <a:rPr lang="de-AT" smtClean="0"/>
              <a:pPr/>
              <a:t>1</a:t>
            </a:fld>
            <a:endParaRPr lang="de-A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
          <p:cNvPicPr>
            <a:picLocks noChangeAspect="1" noChangeArrowheads="1"/>
          </p:cNvPicPr>
          <p:nvPr/>
        </p:nvPicPr>
        <p:blipFill>
          <a:blip r:embed="rId2" cstate="print"/>
          <a:srcRect/>
          <a:stretch>
            <a:fillRect/>
          </a:stretch>
        </p:blipFill>
        <p:spPr bwMode="auto">
          <a:xfrm>
            <a:off x="467544" y="980728"/>
            <a:ext cx="8218848" cy="1512168"/>
          </a:xfrm>
          <a:prstGeom prst="rect">
            <a:avLst/>
          </a:prstGeom>
          <a:noFill/>
          <a:ln w="9525" algn="ctr">
            <a:solidFill>
              <a:schemeClr val="accent2"/>
            </a:solidFill>
            <a:miter lim="800000"/>
            <a:headEnd/>
            <a:tailEnd/>
          </a:ln>
        </p:spPr>
      </p:pic>
      <p:sp>
        <p:nvSpPr>
          <p:cNvPr id="7" name="Textfeld 11"/>
          <p:cNvSpPr txBox="1">
            <a:spLocks noChangeArrowheads="1"/>
          </p:cNvSpPr>
          <p:nvPr/>
        </p:nvSpPr>
        <p:spPr bwMode="auto">
          <a:xfrm>
            <a:off x="467544" y="548680"/>
            <a:ext cx="5832648" cy="369332"/>
          </a:xfrm>
          <a:prstGeom prst="rect">
            <a:avLst/>
          </a:prstGeom>
          <a:noFill/>
          <a:ln w="9525">
            <a:noFill/>
            <a:miter lim="800000"/>
            <a:headEnd/>
            <a:tailEnd/>
          </a:ln>
        </p:spPr>
        <p:txBody>
          <a:bodyPr wrap="square">
            <a:spAutoFit/>
          </a:bodyPr>
          <a:lstStyle/>
          <a:p>
            <a:r>
              <a:rPr lang="de-AT" b="1" i="1" dirty="0"/>
              <a:t>Die Presse online, 7. Mai </a:t>
            </a:r>
            <a:r>
              <a:rPr lang="de-AT" b="1" i="1" dirty="0" smtClean="0"/>
              <a:t>2011:</a:t>
            </a:r>
            <a:endParaRPr lang="de-AT" b="1" i="1" dirty="0"/>
          </a:p>
        </p:txBody>
      </p:sp>
      <p:sp>
        <p:nvSpPr>
          <p:cNvPr id="8" name="Titel 1"/>
          <p:cNvSpPr>
            <a:spLocks noGrp="1"/>
          </p:cNvSpPr>
          <p:nvPr>
            <p:ph type="title"/>
          </p:nvPr>
        </p:nvSpPr>
        <p:spPr>
          <a:xfrm>
            <a:off x="467544" y="3212976"/>
            <a:ext cx="8229600" cy="2160240"/>
          </a:xfrm>
          <a:solidFill>
            <a:srgbClr val="FFC000"/>
          </a:solidFill>
          <a:ln>
            <a:solidFill>
              <a:schemeClr val="tx1"/>
            </a:solidFill>
          </a:ln>
        </p:spPr>
        <p:txBody>
          <a:bodyPr>
            <a:noAutofit/>
          </a:bodyPr>
          <a:lstStyle/>
          <a:p>
            <a:r>
              <a:rPr lang="de-AT" sz="4000" b="1" dirty="0" smtClean="0">
                <a:latin typeface="Aharoni" pitchFamily="2" charset="-79"/>
                <a:cs typeface="Aharoni" pitchFamily="2" charset="-79"/>
              </a:rPr>
              <a:t>Frage:</a:t>
            </a:r>
            <a:br>
              <a:rPr lang="de-AT" sz="4000" b="1" dirty="0" smtClean="0">
                <a:latin typeface="Aharoni" pitchFamily="2" charset="-79"/>
                <a:cs typeface="Aharoni" pitchFamily="2" charset="-79"/>
              </a:rPr>
            </a:br>
            <a:r>
              <a:rPr lang="de-AT" sz="4000" b="1" dirty="0" smtClean="0">
                <a:latin typeface="Aharoni" pitchFamily="2" charset="-79"/>
                <a:cs typeface="Aharoni" pitchFamily="2" charset="-79"/>
              </a:rPr>
              <a:t>Ist Steuerhinterziehung ein Kavaliersdelikt?</a:t>
            </a:r>
            <a:endParaRPr lang="de-AT" sz="4000" b="1" dirty="0">
              <a:latin typeface="Aharoni" pitchFamily="2" charset="-79"/>
              <a:cs typeface="Aharoni" pitchFamily="2" charset="-79"/>
            </a:endParaRPr>
          </a:p>
        </p:txBody>
      </p:sp>
      <p:sp>
        <p:nvSpPr>
          <p:cNvPr id="9" name="Foliennummernplatzhalter 8"/>
          <p:cNvSpPr>
            <a:spLocks noGrp="1"/>
          </p:cNvSpPr>
          <p:nvPr>
            <p:ph type="sldNum" sz="quarter" idx="12"/>
          </p:nvPr>
        </p:nvSpPr>
        <p:spPr/>
        <p:txBody>
          <a:bodyPr/>
          <a:lstStyle/>
          <a:p>
            <a:fld id="{7AB242D4-A44F-4AFD-B68E-ECDA94D36C88}" type="slidenum">
              <a:rPr lang="de-AT" smtClean="0"/>
              <a:pPr/>
              <a:t>2</a:t>
            </a:fld>
            <a:endParaRPr lang="de-A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1287016"/>
          </a:xfrm>
          <a:solidFill>
            <a:srgbClr val="FFC000"/>
          </a:solidFill>
          <a:ln>
            <a:solidFill>
              <a:schemeClr val="tx1"/>
            </a:solidFill>
          </a:ln>
        </p:spPr>
        <p:txBody>
          <a:bodyPr>
            <a:noAutofit/>
          </a:bodyPr>
          <a:lstStyle/>
          <a:p>
            <a:r>
              <a:rPr lang="de-AT" sz="4000" b="1" dirty="0" smtClean="0">
                <a:latin typeface="Aharoni" pitchFamily="2" charset="-79"/>
                <a:cs typeface="Aharoni" pitchFamily="2" charset="-79"/>
              </a:rPr>
              <a:t>Ist Steuerhinterziehung ein Kavaliersdelikt?</a:t>
            </a:r>
            <a:endParaRPr lang="de-AT" sz="4000" b="1" dirty="0">
              <a:latin typeface="Aharoni" pitchFamily="2" charset="-79"/>
              <a:cs typeface="Aharoni" pitchFamily="2" charset="-79"/>
            </a:endParaRPr>
          </a:p>
        </p:txBody>
      </p:sp>
      <p:sp>
        <p:nvSpPr>
          <p:cNvPr id="3" name="Inhaltsplatzhalter 2"/>
          <p:cNvSpPr>
            <a:spLocks noGrp="1"/>
          </p:cNvSpPr>
          <p:nvPr>
            <p:ph idx="1"/>
          </p:nvPr>
        </p:nvSpPr>
        <p:spPr>
          <a:xfrm>
            <a:off x="539552" y="1988840"/>
            <a:ext cx="8229600" cy="4525963"/>
          </a:xfrm>
        </p:spPr>
        <p:txBody>
          <a:bodyPr>
            <a:normAutofit fontScale="92500" lnSpcReduction="10000"/>
          </a:bodyPr>
          <a:lstStyle/>
          <a:p>
            <a:pPr>
              <a:buNone/>
            </a:pPr>
            <a:r>
              <a:rPr lang="de-AT" b="1" u="sng" dirty="0" smtClean="0"/>
              <a:t>Arbeitsauftrag:</a:t>
            </a:r>
          </a:p>
          <a:p>
            <a:pPr marL="0" indent="0" algn="just">
              <a:buNone/>
            </a:pPr>
            <a:r>
              <a:rPr lang="de-AT" dirty="0" smtClean="0"/>
              <a:t>Gestalten Sie </a:t>
            </a:r>
            <a:r>
              <a:rPr lang="de-AT" b="1" dirty="0" smtClean="0"/>
              <a:t>ein Plakat </a:t>
            </a:r>
            <a:r>
              <a:rPr lang="de-AT" dirty="0" smtClean="0"/>
              <a:t>mit Argumenten (Graphiken, Zeitungsausschnitten, Schlagzeilen usw.), warum Steuerhinterziehung</a:t>
            </a:r>
          </a:p>
          <a:p>
            <a:pPr marL="0" indent="0" algn="just">
              <a:buNone/>
            </a:pPr>
            <a:r>
              <a:rPr lang="de-AT" dirty="0" smtClean="0"/>
              <a:t> </a:t>
            </a:r>
          </a:p>
          <a:p>
            <a:pPr marL="360363" indent="-360363" algn="just"/>
            <a:r>
              <a:rPr lang="de-AT" b="1" dirty="0" smtClean="0"/>
              <a:t>ein Kavaliersdelikt ist (Gruppe 1) </a:t>
            </a:r>
            <a:r>
              <a:rPr lang="de-AT" dirty="0" smtClean="0"/>
              <a:t> bzw. warum</a:t>
            </a:r>
          </a:p>
          <a:p>
            <a:pPr marL="360363" indent="-360363" algn="just"/>
            <a:r>
              <a:rPr lang="de-AT" b="1" dirty="0" smtClean="0"/>
              <a:t>es KEIN Kavaliersdelikt ist (Gruppe 2)</a:t>
            </a:r>
          </a:p>
          <a:p>
            <a:pPr marL="360363" indent="-360363" algn="just">
              <a:buNone/>
            </a:pPr>
            <a:endParaRPr lang="de-AT" b="1" dirty="0" smtClean="0"/>
          </a:p>
          <a:p>
            <a:pPr marL="0" indent="0">
              <a:buNone/>
            </a:pPr>
            <a:r>
              <a:rPr lang="de-AT" dirty="0" smtClean="0"/>
              <a:t>Arbeitszeit: 30 Minuten</a:t>
            </a:r>
            <a:endParaRPr lang="de-AT" dirty="0"/>
          </a:p>
        </p:txBody>
      </p:sp>
      <p:sp>
        <p:nvSpPr>
          <p:cNvPr id="4" name="Foliennummernplatzhalter 3"/>
          <p:cNvSpPr>
            <a:spLocks noGrp="1"/>
          </p:cNvSpPr>
          <p:nvPr>
            <p:ph type="sldNum" sz="quarter" idx="12"/>
          </p:nvPr>
        </p:nvSpPr>
        <p:spPr/>
        <p:txBody>
          <a:bodyPr/>
          <a:lstStyle/>
          <a:p>
            <a:fld id="{7AB242D4-A44F-4AFD-B68E-ECDA94D36C88}" type="slidenum">
              <a:rPr lang="de-AT" smtClean="0"/>
              <a:pPr/>
              <a:t>3</a:t>
            </a:fld>
            <a:endParaRPr lang="de-A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274638"/>
            <a:ext cx="8784976" cy="1143000"/>
          </a:xfrm>
        </p:spPr>
        <p:txBody>
          <a:bodyPr>
            <a:noAutofit/>
          </a:bodyPr>
          <a:lstStyle/>
          <a:p>
            <a:r>
              <a:rPr lang="de-AT" sz="3600" b="1" dirty="0" smtClean="0">
                <a:latin typeface="Aharoni" pitchFamily="2" charset="-79"/>
                <a:cs typeface="Aharoni" pitchFamily="2" charset="-79"/>
              </a:rPr>
              <a:t>Was ist Steuermoral bzw. Steuerethik?</a:t>
            </a:r>
            <a:endParaRPr lang="de-AT" sz="3600" b="1" dirty="0">
              <a:latin typeface="Aharoni" pitchFamily="2" charset="-79"/>
              <a:cs typeface="Aharoni" pitchFamily="2" charset="-79"/>
            </a:endParaRPr>
          </a:p>
        </p:txBody>
      </p:sp>
      <p:sp>
        <p:nvSpPr>
          <p:cNvPr id="3" name="Inhaltsplatzhalter 2"/>
          <p:cNvSpPr>
            <a:spLocks noGrp="1"/>
          </p:cNvSpPr>
          <p:nvPr>
            <p:ph idx="1"/>
          </p:nvPr>
        </p:nvSpPr>
        <p:spPr>
          <a:xfrm>
            <a:off x="467544" y="1484784"/>
            <a:ext cx="8229600" cy="4997152"/>
          </a:xfrm>
        </p:spPr>
        <p:txBody>
          <a:bodyPr>
            <a:normAutofit fontScale="85000" lnSpcReduction="10000"/>
          </a:bodyPr>
          <a:lstStyle/>
          <a:p>
            <a:pPr>
              <a:buNone/>
            </a:pPr>
            <a:r>
              <a:rPr lang="de-AT" dirty="0" smtClean="0"/>
              <a:t>= die innere Einstellung der Steuerpflichtigen (jeder, der Steuern schuldet) zur Erfüllung oder Vernachlässigung ihrer Steuerpflicht.</a:t>
            </a:r>
          </a:p>
          <a:p>
            <a:pPr>
              <a:buNone/>
            </a:pPr>
            <a:endParaRPr lang="de-AT" dirty="0" smtClean="0"/>
          </a:p>
          <a:p>
            <a:r>
              <a:rPr lang="de-AT" dirty="0" smtClean="0"/>
              <a:t>Folgen einer „positiven“ inneren Einstellung:  freiwillige Steuerehrlichkeit</a:t>
            </a:r>
          </a:p>
          <a:p>
            <a:r>
              <a:rPr lang="de-AT" dirty="0" smtClean="0"/>
              <a:t>Folgen einer „negativen“ inneren Einstellung: Steuerhinterziehung, Steuerflucht, Steuervermeidung</a:t>
            </a:r>
          </a:p>
          <a:p>
            <a:pPr>
              <a:buNone/>
            </a:pPr>
            <a:endParaRPr lang="de-AT" dirty="0"/>
          </a:p>
          <a:p>
            <a:r>
              <a:rPr lang="de-AT" dirty="0" smtClean="0"/>
              <a:t>Steuerethik befasst sich im weiteren Sinne mit dem „richtigen“ Verhalten, wenn es um Aspekte des Steuerzahlens geht.</a:t>
            </a:r>
            <a:endParaRPr lang="de-AT" dirty="0"/>
          </a:p>
          <a:p>
            <a:pPr>
              <a:buNone/>
            </a:pPr>
            <a:endParaRPr lang="de-AT" dirty="0" smtClean="0"/>
          </a:p>
          <a:p>
            <a:pPr>
              <a:buNone/>
            </a:pPr>
            <a:endParaRPr lang="de-AT" dirty="0" smtClean="0"/>
          </a:p>
        </p:txBody>
      </p:sp>
      <p:sp>
        <p:nvSpPr>
          <p:cNvPr id="4" name="Textfeld 3"/>
          <p:cNvSpPr txBox="1"/>
          <p:nvPr/>
        </p:nvSpPr>
        <p:spPr>
          <a:xfrm>
            <a:off x="323528" y="6581001"/>
            <a:ext cx="7056784" cy="553998"/>
          </a:xfrm>
          <a:prstGeom prst="rect">
            <a:avLst/>
          </a:prstGeom>
          <a:noFill/>
        </p:spPr>
        <p:txBody>
          <a:bodyPr wrap="square" rtlCol="0">
            <a:spAutoFit/>
          </a:bodyPr>
          <a:lstStyle/>
          <a:p>
            <a:r>
              <a:rPr lang="de-AT" sz="1200" dirty="0" smtClean="0"/>
              <a:t>Quelle: http://www.spiegel.de/thema/steuermoral/</a:t>
            </a:r>
          </a:p>
          <a:p>
            <a:endParaRPr lang="de-AT" dirty="0"/>
          </a:p>
        </p:txBody>
      </p:sp>
      <p:sp>
        <p:nvSpPr>
          <p:cNvPr id="5" name="Foliennummernplatzhalter 4"/>
          <p:cNvSpPr>
            <a:spLocks noGrp="1"/>
          </p:cNvSpPr>
          <p:nvPr>
            <p:ph type="sldNum" sz="quarter" idx="12"/>
          </p:nvPr>
        </p:nvSpPr>
        <p:spPr/>
        <p:txBody>
          <a:bodyPr/>
          <a:lstStyle/>
          <a:p>
            <a:fld id="{7AB242D4-A44F-4AFD-B68E-ECDA94D36C88}" type="slidenum">
              <a:rPr lang="de-AT" smtClean="0"/>
              <a:pPr/>
              <a:t>4</a:t>
            </a:fld>
            <a:endParaRPr lang="de-A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feld 64"/>
          <p:cNvSpPr txBox="1"/>
          <p:nvPr/>
        </p:nvSpPr>
        <p:spPr>
          <a:xfrm>
            <a:off x="250825" y="1412874"/>
            <a:ext cx="8642350" cy="5093702"/>
          </a:xfrm>
          <a:prstGeom prst="rect">
            <a:avLst/>
          </a:prstGeom>
          <a:noFill/>
        </p:spPr>
        <p:txBody>
          <a:bodyPr wrap="square">
            <a:spAutoFit/>
          </a:bodyPr>
          <a:lstStyle/>
          <a:p>
            <a:pPr>
              <a:defRPr/>
            </a:pPr>
            <a:endParaRPr lang="de-AT" sz="2000" b="1" dirty="0"/>
          </a:p>
          <a:p>
            <a:pPr>
              <a:tabLst>
                <a:tab pos="811213" algn="l"/>
              </a:tabLst>
              <a:defRPr/>
            </a:pPr>
            <a:r>
              <a:rPr lang="de-AT" sz="2000" b="1" dirty="0"/>
              <a:t>	</a:t>
            </a:r>
            <a:r>
              <a:rPr lang="de-AT" sz="2000" b="1" u="sng" dirty="0" smtClean="0"/>
              <a:t>Ablauf 1. Runde:</a:t>
            </a:r>
          </a:p>
          <a:p>
            <a:pPr>
              <a:tabLst>
                <a:tab pos="811213" algn="l"/>
              </a:tabLst>
              <a:defRPr/>
            </a:pPr>
            <a:endParaRPr lang="de-AT" sz="2000" b="1" u="sng" dirty="0"/>
          </a:p>
          <a:p>
            <a:pPr marL="1076325" indent="-265113">
              <a:spcBef>
                <a:spcPts val="600"/>
              </a:spcBef>
              <a:spcAft>
                <a:spcPts val="600"/>
              </a:spcAft>
              <a:buFont typeface="Arial" pitchFamily="34" charset="0"/>
              <a:buChar char="•"/>
              <a:defRPr/>
            </a:pPr>
            <a:r>
              <a:rPr lang="de-AT" sz="2000" dirty="0" smtClean="0"/>
              <a:t>Sie, die </a:t>
            </a:r>
            <a:r>
              <a:rPr lang="de-AT" sz="2000" dirty="0" err="1"/>
              <a:t>SchülerInnen</a:t>
            </a:r>
            <a:r>
              <a:rPr lang="de-AT" sz="2000" dirty="0"/>
              <a:t> bilden einen „Staat“, in dem es 5 unterschiedliche, von Steuereinnahmen finanzierte </a:t>
            </a:r>
            <a:r>
              <a:rPr lang="de-AT" sz="2000" dirty="0" smtClean="0"/>
              <a:t>Sozialleistungen (Bonbons), </a:t>
            </a:r>
            <a:r>
              <a:rPr lang="de-AT" sz="2000" dirty="0"/>
              <a:t>gibt. </a:t>
            </a:r>
            <a:endParaRPr lang="de-AT" sz="2000" dirty="0" smtClean="0"/>
          </a:p>
          <a:p>
            <a:pPr marL="1076325" indent="-265113">
              <a:spcBef>
                <a:spcPts val="600"/>
              </a:spcBef>
              <a:spcAft>
                <a:spcPts val="600"/>
              </a:spcAft>
              <a:buFont typeface="Arial" pitchFamily="34" charset="0"/>
              <a:buChar char="•"/>
              <a:defRPr/>
            </a:pPr>
            <a:r>
              <a:rPr lang="de-AT" sz="2000" dirty="0" smtClean="0"/>
              <a:t>Diese Sozialleistungen (Bonbons) sind in einem Topf =Sozialleistungstopf.  Wenn </a:t>
            </a:r>
            <a:r>
              <a:rPr lang="de-AT" sz="2000" dirty="0"/>
              <a:t>die Lehrperson ein </a:t>
            </a:r>
            <a:r>
              <a:rPr lang="de-AT" sz="2000" dirty="0" smtClean="0"/>
              <a:t>Zeichen gibt, </a:t>
            </a:r>
            <a:r>
              <a:rPr lang="de-AT" sz="2000" dirty="0"/>
              <a:t>können </a:t>
            </a:r>
            <a:r>
              <a:rPr lang="de-AT" sz="2000" dirty="0" smtClean="0"/>
              <a:t>Sie sich 1 </a:t>
            </a:r>
            <a:r>
              <a:rPr lang="de-AT" sz="2000" dirty="0"/>
              <a:t>Minute lang, </a:t>
            </a:r>
            <a:r>
              <a:rPr lang="de-AT" sz="2000" dirty="0" smtClean="0"/>
              <a:t>Sozialleistungen (Bonbons) </a:t>
            </a:r>
            <a:r>
              <a:rPr lang="de-AT" sz="2000" dirty="0"/>
              <a:t>aus </a:t>
            </a:r>
            <a:r>
              <a:rPr lang="de-AT" sz="2000" dirty="0" smtClean="0"/>
              <a:t>diesem </a:t>
            </a:r>
            <a:r>
              <a:rPr lang="de-AT" sz="2000" dirty="0"/>
              <a:t>Topf </a:t>
            </a:r>
            <a:r>
              <a:rPr lang="de-AT" sz="2000" dirty="0" smtClean="0"/>
              <a:t> </a:t>
            </a:r>
            <a:r>
              <a:rPr lang="de-AT" sz="2000" dirty="0"/>
              <a:t>nehmen. </a:t>
            </a:r>
          </a:p>
          <a:p>
            <a:pPr marL="1076325" indent="-265113">
              <a:spcBef>
                <a:spcPts val="600"/>
              </a:spcBef>
              <a:spcAft>
                <a:spcPts val="600"/>
              </a:spcAft>
              <a:defRPr/>
            </a:pPr>
            <a:r>
              <a:rPr lang="de-AT" sz="2000" b="1" i="1" dirty="0" smtClean="0"/>
              <a:t>	„Sie können so </a:t>
            </a:r>
            <a:r>
              <a:rPr lang="de-AT" sz="2000" b="1" i="1" dirty="0"/>
              <a:t>viele Sozialleistungen in Anspruch nehmen, wie Sie für richtig halten!“</a:t>
            </a:r>
            <a:r>
              <a:rPr lang="de-AT" sz="2000" dirty="0"/>
              <a:t> </a:t>
            </a:r>
          </a:p>
          <a:p>
            <a:pPr marL="1076325" indent="-265113">
              <a:spcBef>
                <a:spcPts val="600"/>
              </a:spcBef>
              <a:spcAft>
                <a:spcPts val="600"/>
              </a:spcAft>
              <a:buFont typeface="Arial" pitchFamily="34" charset="0"/>
              <a:buChar char="•"/>
              <a:defRPr/>
            </a:pPr>
            <a:r>
              <a:rPr lang="de-AT" sz="2000" dirty="0"/>
              <a:t>Die erste Runde ist vorbei, wenn der </a:t>
            </a:r>
            <a:r>
              <a:rPr lang="de-AT" sz="2000" dirty="0" smtClean="0"/>
              <a:t>Sozialleistungstopf </a:t>
            </a:r>
            <a:r>
              <a:rPr lang="de-AT" sz="2000" dirty="0"/>
              <a:t>leer </a:t>
            </a:r>
            <a:r>
              <a:rPr lang="de-AT" sz="2000" dirty="0" smtClean="0"/>
              <a:t>ist!</a:t>
            </a:r>
          </a:p>
          <a:p>
            <a:pPr marL="1076325" indent="-265113">
              <a:spcBef>
                <a:spcPts val="600"/>
              </a:spcBef>
              <a:spcAft>
                <a:spcPts val="600"/>
              </a:spcAft>
              <a:defRPr/>
            </a:pPr>
            <a:endParaRPr lang="de-AT" sz="2000" dirty="0"/>
          </a:p>
        </p:txBody>
      </p:sp>
      <p:sp>
        <p:nvSpPr>
          <p:cNvPr id="8" name="Titel 1"/>
          <p:cNvSpPr txBox="1">
            <a:spLocks/>
          </p:cNvSpPr>
          <p:nvPr/>
        </p:nvSpPr>
        <p:spPr bwMode="auto">
          <a:xfrm>
            <a:off x="250825" y="188913"/>
            <a:ext cx="8713788" cy="1003300"/>
          </a:xfrm>
          <a:prstGeom prst="rect">
            <a:avLst/>
          </a:prstGeom>
          <a:solidFill>
            <a:srgbClr val="DDDDDD"/>
          </a:solidFill>
          <a:ln>
            <a:solidFill>
              <a:srgbClr val="000000"/>
            </a:solidFill>
            <a:miter lim="800000"/>
            <a:headEnd/>
            <a:tailEnd/>
          </a:ln>
        </p:spPr>
        <p:txBody>
          <a:bodyPr anchor="ctr"/>
          <a:lstStyle/>
          <a:p>
            <a:pPr algn="ctr" eaLnBrk="1" hangingPunct="1">
              <a:defRPr/>
            </a:pPr>
            <a:r>
              <a:rPr lang="de-AT" sz="3600" b="1" kern="0" dirty="0" smtClean="0">
                <a:latin typeface="+mj-lt"/>
                <a:ea typeface="+mj-ea"/>
                <a:cs typeface="+mj-cs"/>
              </a:rPr>
              <a:t>Experiment</a:t>
            </a:r>
            <a:endParaRPr lang="de-AT" sz="3600" b="1" kern="0" dirty="0">
              <a:latin typeface="+mj-lt"/>
              <a:ea typeface="+mj-ea"/>
              <a:cs typeface="+mj-cs"/>
            </a:endParaRPr>
          </a:p>
        </p:txBody>
      </p:sp>
      <p:sp>
        <p:nvSpPr>
          <p:cNvPr id="14340" name="Pfeil nach unten 8"/>
          <p:cNvSpPr>
            <a:spLocks noChangeArrowheads="1"/>
          </p:cNvSpPr>
          <p:nvPr/>
        </p:nvSpPr>
        <p:spPr bwMode="black">
          <a:xfrm>
            <a:off x="179512" y="1700808"/>
            <a:ext cx="1008062" cy="4537075"/>
          </a:xfrm>
          <a:prstGeom prst="downArrow">
            <a:avLst>
              <a:gd name="adj1" fmla="val 50000"/>
              <a:gd name="adj2" fmla="val 50009"/>
            </a:avLst>
          </a:prstGeom>
          <a:solidFill>
            <a:srgbClr val="FFC000"/>
          </a:solidFill>
          <a:ln w="9525" algn="ctr">
            <a:solidFill>
              <a:schemeClr val="tx1"/>
            </a:solidFill>
            <a:miter lim="800000"/>
            <a:headEnd/>
            <a:tailEnd/>
          </a:ln>
        </p:spPr>
        <p:txBody>
          <a:bodyPr lIns="92075" tIns="46038" rIns="92075" bIns="46038" anchor="ctr">
            <a:spAutoFit/>
          </a:bodyPr>
          <a:lstStyle/>
          <a:p>
            <a:pPr algn="ctr"/>
            <a:endParaRPr lang="de-AT"/>
          </a:p>
        </p:txBody>
      </p:sp>
      <p:sp>
        <p:nvSpPr>
          <p:cNvPr id="5" name="Foliennummernplatzhalter 4"/>
          <p:cNvSpPr>
            <a:spLocks noGrp="1"/>
          </p:cNvSpPr>
          <p:nvPr>
            <p:ph type="sldNum" sz="quarter" idx="12"/>
          </p:nvPr>
        </p:nvSpPr>
        <p:spPr/>
        <p:txBody>
          <a:bodyPr/>
          <a:lstStyle/>
          <a:p>
            <a:fld id="{7AB242D4-A44F-4AFD-B68E-ECDA94D36C88}" type="slidenum">
              <a:rPr lang="de-AT" sz="1600" smtClean="0"/>
              <a:pPr/>
              <a:t>5</a:t>
            </a:fld>
            <a:endParaRPr lang="de-AT"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feld 64"/>
          <p:cNvSpPr txBox="1"/>
          <p:nvPr/>
        </p:nvSpPr>
        <p:spPr>
          <a:xfrm>
            <a:off x="250825" y="1412875"/>
            <a:ext cx="8642350" cy="5093702"/>
          </a:xfrm>
          <a:prstGeom prst="rect">
            <a:avLst/>
          </a:prstGeom>
          <a:noFill/>
        </p:spPr>
        <p:txBody>
          <a:bodyPr wrap="square">
            <a:spAutoFit/>
          </a:bodyPr>
          <a:lstStyle/>
          <a:p>
            <a:pPr>
              <a:defRPr/>
            </a:pPr>
            <a:endParaRPr lang="de-AT" sz="2000" b="1" dirty="0"/>
          </a:p>
          <a:p>
            <a:pPr>
              <a:tabLst>
                <a:tab pos="811213" algn="l"/>
              </a:tabLst>
              <a:defRPr/>
            </a:pPr>
            <a:r>
              <a:rPr lang="de-AT" sz="2000" b="1" dirty="0"/>
              <a:t>	</a:t>
            </a:r>
            <a:r>
              <a:rPr lang="de-AT" sz="2000" b="1" u="sng" dirty="0" smtClean="0"/>
              <a:t>Ablauf ab der 2. Runde:</a:t>
            </a:r>
          </a:p>
          <a:p>
            <a:pPr>
              <a:tabLst>
                <a:tab pos="811213" algn="l"/>
              </a:tabLst>
              <a:defRPr/>
            </a:pPr>
            <a:endParaRPr lang="de-AT" sz="2000" b="1" u="sng" dirty="0"/>
          </a:p>
          <a:p>
            <a:pPr marL="1076325" indent="-265113">
              <a:spcBef>
                <a:spcPts val="600"/>
              </a:spcBef>
              <a:spcAft>
                <a:spcPts val="600"/>
              </a:spcAft>
              <a:buFont typeface="Arial" pitchFamily="34" charset="0"/>
              <a:buChar char="•"/>
              <a:defRPr/>
            </a:pPr>
            <a:r>
              <a:rPr lang="de-AT" sz="2000" dirty="0" smtClean="0"/>
              <a:t>Sie haben nun </a:t>
            </a:r>
            <a:r>
              <a:rPr lang="de-AT" sz="2000" dirty="0"/>
              <a:t>ein </a:t>
            </a:r>
            <a:r>
              <a:rPr lang="de-AT" sz="2000" dirty="0" smtClean="0"/>
              <a:t>Einkommen von EUR </a:t>
            </a:r>
            <a:r>
              <a:rPr lang="de-AT" sz="2000" dirty="0"/>
              <a:t>1.500</a:t>
            </a:r>
            <a:r>
              <a:rPr lang="de-AT" sz="2000" dirty="0" smtClean="0"/>
              <a:t>,- und können frei wählen, welchen Prozentsatz dieses Einkommens, Sie </a:t>
            </a:r>
            <a:r>
              <a:rPr lang="de-AT" sz="2000" dirty="0"/>
              <a:t>als </a:t>
            </a:r>
            <a:r>
              <a:rPr lang="de-AT" sz="2000" dirty="0" smtClean="0"/>
              <a:t>Steuer zahlen.</a:t>
            </a:r>
          </a:p>
          <a:p>
            <a:pPr marL="1076325" indent="-265113">
              <a:spcBef>
                <a:spcPts val="600"/>
              </a:spcBef>
              <a:spcAft>
                <a:spcPts val="600"/>
              </a:spcAft>
              <a:buFont typeface="Arial" pitchFamily="34" charset="0"/>
              <a:buChar char="•"/>
              <a:defRPr/>
            </a:pPr>
            <a:r>
              <a:rPr lang="de-AT" sz="2000" dirty="0" smtClean="0"/>
              <a:t>Schreiben Sie diesen Prozentsatz (anonym – ohne NAMEN!!!)  auf die ausgeteilten leeren Karten und werfen diese in den Topf „Steuereinnahmen“.</a:t>
            </a:r>
          </a:p>
          <a:p>
            <a:pPr marL="1076325" indent="-265113">
              <a:spcBef>
                <a:spcPts val="600"/>
              </a:spcBef>
              <a:spcAft>
                <a:spcPts val="600"/>
              </a:spcAft>
              <a:buFont typeface="Arial" pitchFamily="34" charset="0"/>
              <a:buChar char="•"/>
              <a:defRPr/>
            </a:pPr>
            <a:r>
              <a:rPr lang="de-AT" sz="2000" dirty="0" smtClean="0"/>
              <a:t>Wenn </a:t>
            </a:r>
            <a:r>
              <a:rPr lang="de-AT" sz="2000" dirty="0"/>
              <a:t>die Lehrperson </a:t>
            </a:r>
            <a:r>
              <a:rPr lang="de-AT" sz="2000" dirty="0" smtClean="0"/>
              <a:t> wieder ein Zeichen gibt, </a:t>
            </a:r>
            <a:r>
              <a:rPr lang="de-AT" sz="2000" dirty="0"/>
              <a:t>können </a:t>
            </a:r>
            <a:r>
              <a:rPr lang="de-AT" sz="2000" dirty="0" smtClean="0"/>
              <a:t>Sie sich, wie in 1. Runde,  1 </a:t>
            </a:r>
            <a:r>
              <a:rPr lang="de-AT" sz="2000" dirty="0"/>
              <a:t>Minute lang, </a:t>
            </a:r>
            <a:r>
              <a:rPr lang="de-AT" sz="2000" dirty="0" smtClean="0"/>
              <a:t>Sozialleistungen (Bonbons) </a:t>
            </a:r>
            <a:r>
              <a:rPr lang="de-AT" sz="2000" dirty="0"/>
              <a:t>aus </a:t>
            </a:r>
            <a:r>
              <a:rPr lang="de-AT" sz="2000" dirty="0" smtClean="0"/>
              <a:t>dem Sozialleistungstopf  </a:t>
            </a:r>
            <a:r>
              <a:rPr lang="de-AT" sz="2000" dirty="0"/>
              <a:t>nehmen. </a:t>
            </a:r>
            <a:endParaRPr lang="de-AT" sz="2000" dirty="0" smtClean="0"/>
          </a:p>
          <a:p>
            <a:pPr marL="1076325" indent="-265113">
              <a:spcBef>
                <a:spcPts val="600"/>
              </a:spcBef>
              <a:spcAft>
                <a:spcPts val="600"/>
              </a:spcAft>
              <a:buFont typeface="Arial" pitchFamily="34" charset="0"/>
              <a:buChar char="•"/>
              <a:defRPr/>
            </a:pPr>
            <a:r>
              <a:rPr lang="de-AT" sz="2000" dirty="0"/>
              <a:t>Die </a:t>
            </a:r>
            <a:r>
              <a:rPr lang="de-AT" sz="2000" dirty="0" smtClean="0"/>
              <a:t>nächste  </a:t>
            </a:r>
            <a:r>
              <a:rPr lang="de-AT" sz="2000" dirty="0"/>
              <a:t>Runde ist </a:t>
            </a:r>
            <a:r>
              <a:rPr lang="de-AT" sz="2000" dirty="0" smtClean="0"/>
              <a:t> jeweils vorbei</a:t>
            </a:r>
            <a:r>
              <a:rPr lang="de-AT" sz="2000" dirty="0"/>
              <a:t>, wenn der Sozialleistungstopf leer ist!</a:t>
            </a:r>
          </a:p>
          <a:p>
            <a:pPr marL="1076325" indent="-265113">
              <a:spcBef>
                <a:spcPts val="600"/>
              </a:spcBef>
              <a:spcAft>
                <a:spcPts val="600"/>
              </a:spcAft>
              <a:defRPr/>
            </a:pPr>
            <a:endParaRPr lang="de-AT" sz="2000" dirty="0"/>
          </a:p>
        </p:txBody>
      </p:sp>
      <p:sp>
        <p:nvSpPr>
          <p:cNvPr id="8" name="Titel 1"/>
          <p:cNvSpPr txBox="1">
            <a:spLocks/>
          </p:cNvSpPr>
          <p:nvPr/>
        </p:nvSpPr>
        <p:spPr bwMode="auto">
          <a:xfrm>
            <a:off x="250825" y="188913"/>
            <a:ext cx="8713788" cy="1003300"/>
          </a:xfrm>
          <a:prstGeom prst="rect">
            <a:avLst/>
          </a:prstGeom>
          <a:solidFill>
            <a:srgbClr val="DDDDDD"/>
          </a:solidFill>
          <a:ln>
            <a:solidFill>
              <a:srgbClr val="000000"/>
            </a:solidFill>
            <a:miter lim="800000"/>
            <a:headEnd/>
            <a:tailEnd/>
          </a:ln>
        </p:spPr>
        <p:txBody>
          <a:bodyPr anchor="ctr"/>
          <a:lstStyle/>
          <a:p>
            <a:pPr algn="ctr" eaLnBrk="1" hangingPunct="1">
              <a:defRPr/>
            </a:pPr>
            <a:r>
              <a:rPr lang="de-AT" sz="3600" b="1" kern="0" dirty="0" smtClean="0">
                <a:latin typeface="+mj-lt"/>
                <a:ea typeface="+mj-ea"/>
                <a:cs typeface="+mj-cs"/>
              </a:rPr>
              <a:t>Experiment</a:t>
            </a:r>
            <a:endParaRPr lang="de-AT" sz="3600" b="1" kern="0" dirty="0">
              <a:latin typeface="+mj-lt"/>
              <a:ea typeface="+mj-ea"/>
              <a:cs typeface="+mj-cs"/>
            </a:endParaRPr>
          </a:p>
        </p:txBody>
      </p:sp>
      <p:sp>
        <p:nvSpPr>
          <p:cNvPr id="14340" name="Pfeil nach unten 8"/>
          <p:cNvSpPr>
            <a:spLocks noChangeArrowheads="1"/>
          </p:cNvSpPr>
          <p:nvPr/>
        </p:nvSpPr>
        <p:spPr bwMode="black">
          <a:xfrm>
            <a:off x="179512" y="1700808"/>
            <a:ext cx="1008062" cy="4537075"/>
          </a:xfrm>
          <a:prstGeom prst="downArrow">
            <a:avLst>
              <a:gd name="adj1" fmla="val 50000"/>
              <a:gd name="adj2" fmla="val 50009"/>
            </a:avLst>
          </a:prstGeom>
          <a:solidFill>
            <a:srgbClr val="FFC000"/>
          </a:solidFill>
          <a:ln w="9525" algn="ctr">
            <a:solidFill>
              <a:schemeClr val="tx1"/>
            </a:solidFill>
            <a:miter lim="800000"/>
            <a:headEnd/>
            <a:tailEnd/>
          </a:ln>
        </p:spPr>
        <p:txBody>
          <a:bodyPr lIns="92075" tIns="46038" rIns="92075" bIns="46038" anchor="ctr">
            <a:spAutoFit/>
          </a:bodyPr>
          <a:lstStyle/>
          <a:p>
            <a:pPr algn="ctr"/>
            <a:endParaRPr lang="de-AT"/>
          </a:p>
        </p:txBody>
      </p:sp>
      <p:sp>
        <p:nvSpPr>
          <p:cNvPr id="5" name="Foliennummernplatzhalter 4"/>
          <p:cNvSpPr>
            <a:spLocks noGrp="1"/>
          </p:cNvSpPr>
          <p:nvPr>
            <p:ph type="sldNum" sz="quarter" idx="12"/>
          </p:nvPr>
        </p:nvSpPr>
        <p:spPr/>
        <p:txBody>
          <a:bodyPr/>
          <a:lstStyle/>
          <a:p>
            <a:fld id="{7AB242D4-A44F-4AFD-B68E-ECDA94D36C88}" type="slidenum">
              <a:rPr lang="de-AT" smtClean="0"/>
              <a:pPr/>
              <a:t>6</a:t>
            </a:fld>
            <a:endParaRPr lang="de-AT"/>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txBox="1">
            <a:spLocks/>
          </p:cNvSpPr>
          <p:nvPr/>
        </p:nvSpPr>
        <p:spPr bwMode="auto">
          <a:xfrm>
            <a:off x="250825" y="188913"/>
            <a:ext cx="8713788" cy="1223962"/>
          </a:xfrm>
          <a:prstGeom prst="rect">
            <a:avLst/>
          </a:prstGeom>
          <a:solidFill>
            <a:srgbClr val="DDDDDD"/>
          </a:solidFill>
          <a:ln>
            <a:solidFill>
              <a:srgbClr val="000000"/>
            </a:solidFill>
            <a:miter lim="800000"/>
            <a:headEnd/>
            <a:tailEnd/>
          </a:ln>
        </p:spPr>
        <p:txBody>
          <a:bodyPr anchor="ctr"/>
          <a:lstStyle/>
          <a:p>
            <a:pPr algn="ctr" eaLnBrk="1" hangingPunct="1">
              <a:defRPr/>
            </a:pPr>
            <a:r>
              <a:rPr lang="de-AT" sz="2800" b="1" kern="0" dirty="0" smtClean="0">
                <a:solidFill>
                  <a:schemeClr val="tx2"/>
                </a:solidFill>
                <a:latin typeface="+mj-lt"/>
                <a:ea typeface="+mj-ea"/>
                <a:cs typeface="+mj-cs"/>
              </a:rPr>
              <a:t>Experiment</a:t>
            </a:r>
            <a:endParaRPr lang="de-AT" sz="2800" b="1" kern="0" dirty="0">
              <a:solidFill>
                <a:schemeClr val="tx2"/>
              </a:solidFill>
              <a:latin typeface="+mj-lt"/>
              <a:ea typeface="+mj-ea"/>
              <a:cs typeface="+mj-cs"/>
            </a:endParaRPr>
          </a:p>
          <a:p>
            <a:pPr algn="ctr" eaLnBrk="1" hangingPunct="1">
              <a:defRPr/>
            </a:pPr>
            <a:r>
              <a:rPr lang="de-AT" sz="2800" b="1" kern="0" dirty="0">
                <a:solidFill>
                  <a:schemeClr val="tx2"/>
                </a:solidFill>
                <a:latin typeface="+mj-lt"/>
                <a:ea typeface="+mj-ea"/>
                <a:cs typeface="+mj-cs"/>
              </a:rPr>
              <a:t>AUSWERTUNGSPHASE/ DISKUSSION - REFLEXION</a:t>
            </a:r>
          </a:p>
        </p:txBody>
      </p:sp>
      <p:sp>
        <p:nvSpPr>
          <p:cNvPr id="56" name="Textfeld 55"/>
          <p:cNvSpPr txBox="1"/>
          <p:nvPr/>
        </p:nvSpPr>
        <p:spPr>
          <a:xfrm>
            <a:off x="250825" y="1700212"/>
            <a:ext cx="8642350" cy="4893647"/>
          </a:xfrm>
          <a:prstGeom prst="rect">
            <a:avLst/>
          </a:prstGeom>
          <a:noFill/>
        </p:spPr>
        <p:txBody>
          <a:bodyPr wrap="square">
            <a:spAutoFit/>
          </a:bodyPr>
          <a:lstStyle/>
          <a:p>
            <a:pPr marL="354013" indent="-354013">
              <a:spcBef>
                <a:spcPts val="600"/>
              </a:spcBef>
              <a:spcAft>
                <a:spcPts val="600"/>
              </a:spcAft>
              <a:buFont typeface="Arial" pitchFamily="34" charset="0"/>
              <a:buChar char="•"/>
              <a:defRPr/>
            </a:pPr>
            <a:r>
              <a:rPr lang="de-AT" sz="2000" b="1" dirty="0"/>
              <a:t>Wie konnte es zur Vernichtung des Sozialleistungstopfs kommen?</a:t>
            </a:r>
          </a:p>
          <a:p>
            <a:pPr marL="354013" indent="-354013">
              <a:spcBef>
                <a:spcPts val="600"/>
              </a:spcBef>
              <a:spcAft>
                <a:spcPts val="600"/>
              </a:spcAft>
              <a:defRPr/>
            </a:pPr>
            <a:r>
              <a:rPr lang="de-AT" sz="2000" dirty="0"/>
              <a:t>	</a:t>
            </a:r>
            <a:r>
              <a:rPr lang="de-AT" sz="2000" dirty="0" smtClean="0"/>
              <a:t>Jeder wollten </a:t>
            </a:r>
            <a:r>
              <a:rPr lang="de-AT" sz="2000" dirty="0"/>
              <a:t>zwar </a:t>
            </a:r>
            <a:r>
              <a:rPr lang="de-AT" sz="2000" dirty="0" smtClean="0"/>
              <a:t>Sozialleistungen (Bonbons) </a:t>
            </a:r>
            <a:r>
              <a:rPr lang="de-AT" sz="2000" dirty="0"/>
              <a:t>in Anspruch nehmen, </a:t>
            </a:r>
            <a:r>
              <a:rPr lang="de-AT" sz="2000" dirty="0" smtClean="0"/>
              <a:t>war </a:t>
            </a:r>
            <a:r>
              <a:rPr lang="de-AT" sz="2000" dirty="0"/>
              <a:t>jedoch nicht bereit, zu deren Finanzierung </a:t>
            </a:r>
            <a:r>
              <a:rPr lang="de-AT" sz="2000" dirty="0" smtClean="0"/>
              <a:t>beizutragen</a:t>
            </a:r>
            <a:r>
              <a:rPr lang="de-AT" sz="2000" dirty="0"/>
              <a:t> </a:t>
            </a:r>
            <a:r>
              <a:rPr lang="de-AT" sz="2000" dirty="0" smtClean="0"/>
              <a:t>(Steuern zahlen).</a:t>
            </a:r>
          </a:p>
          <a:p>
            <a:pPr marL="354013" indent="-354013">
              <a:spcBef>
                <a:spcPts val="600"/>
              </a:spcBef>
              <a:spcAft>
                <a:spcPts val="600"/>
              </a:spcAft>
              <a:defRPr/>
            </a:pPr>
            <a:endParaRPr lang="de-AT" sz="2000" i="1" dirty="0"/>
          </a:p>
          <a:p>
            <a:pPr marL="354013" indent="-354013">
              <a:spcBef>
                <a:spcPts val="600"/>
              </a:spcBef>
              <a:spcAft>
                <a:spcPts val="600"/>
              </a:spcAft>
              <a:buFont typeface="Arial" pitchFamily="34" charset="0"/>
              <a:buChar char="•"/>
              <a:defRPr/>
            </a:pPr>
            <a:r>
              <a:rPr lang="de-AT" sz="2000" b="1" dirty="0"/>
              <a:t>Warum hat sich jemand </a:t>
            </a:r>
            <a:r>
              <a:rPr lang="de-AT" sz="2000" b="1" dirty="0" smtClean="0"/>
              <a:t>dafür entschieden, keine Steuern zu zahlen</a:t>
            </a:r>
            <a:r>
              <a:rPr lang="de-AT" sz="2000" b="1" dirty="0"/>
              <a:t> </a:t>
            </a:r>
            <a:r>
              <a:rPr lang="de-AT" sz="2000" b="1" dirty="0" smtClean="0"/>
              <a:t>und trotzdem Sozialleistungen (Bonbons) zu konsumieren?</a:t>
            </a:r>
          </a:p>
          <a:p>
            <a:pPr marL="449263">
              <a:spcBef>
                <a:spcPts val="600"/>
              </a:spcBef>
              <a:spcAft>
                <a:spcPts val="600"/>
              </a:spcAft>
              <a:defRPr/>
            </a:pPr>
            <a:r>
              <a:rPr lang="de-AT" sz="2000" b="1" dirty="0" smtClean="0"/>
              <a:t>Trittbrettfahrer (</a:t>
            </a:r>
            <a:r>
              <a:rPr lang="de-AT" sz="2000" b="1" dirty="0" err="1" smtClean="0"/>
              <a:t>Freeriding</a:t>
            </a:r>
            <a:r>
              <a:rPr lang="de-AT" sz="2000" b="1" dirty="0" smtClean="0"/>
              <a:t>-Problem</a:t>
            </a:r>
            <a:r>
              <a:rPr lang="de-AT" sz="2000" b="1" dirty="0" smtClean="0"/>
              <a:t>) </a:t>
            </a:r>
            <a:r>
              <a:rPr lang="de-AT" sz="2000" dirty="0" smtClean="0"/>
              <a:t>– Sozialleistungen werden konsumiert, ohne einen Beitrag dafür zu leisten (auf Kosten „Anderer“).</a:t>
            </a:r>
            <a:endParaRPr lang="de-AT" sz="2000" dirty="0" smtClean="0"/>
          </a:p>
          <a:p>
            <a:pPr marL="989013" indent="-539750">
              <a:spcBef>
                <a:spcPts val="600"/>
              </a:spcBef>
              <a:spcAft>
                <a:spcPts val="600"/>
              </a:spcAft>
              <a:defRPr/>
            </a:pPr>
            <a:endParaRPr lang="de-AT" sz="2000" dirty="0" smtClean="0"/>
          </a:p>
          <a:p>
            <a:pPr marL="354013" indent="-354013">
              <a:spcBef>
                <a:spcPts val="600"/>
              </a:spcBef>
              <a:spcAft>
                <a:spcPts val="600"/>
              </a:spcAft>
              <a:buFont typeface="Arial" pitchFamily="34" charset="0"/>
              <a:buChar char="•"/>
              <a:defRPr/>
            </a:pPr>
            <a:r>
              <a:rPr lang="de-AT" sz="2000" b="1" dirty="0" smtClean="0"/>
              <a:t>Was würde in einem Staat passieren, wenn sich jeder so verhalten würde d.h. es würde keiner Steuern zahlen?</a:t>
            </a:r>
          </a:p>
          <a:p>
            <a:pPr marL="354013" indent="-354013">
              <a:spcBef>
                <a:spcPts val="600"/>
              </a:spcBef>
              <a:spcAft>
                <a:spcPts val="600"/>
              </a:spcAft>
              <a:defRPr/>
            </a:pPr>
            <a:endParaRPr lang="de-AT" sz="2200" b="1" dirty="0" smtClean="0"/>
          </a:p>
        </p:txBody>
      </p:sp>
      <p:sp>
        <p:nvSpPr>
          <p:cNvPr id="4" name="Foliennummernplatzhalter 3"/>
          <p:cNvSpPr>
            <a:spLocks noGrp="1"/>
          </p:cNvSpPr>
          <p:nvPr>
            <p:ph type="sldNum" sz="quarter" idx="12"/>
          </p:nvPr>
        </p:nvSpPr>
        <p:spPr/>
        <p:txBody>
          <a:bodyPr/>
          <a:lstStyle/>
          <a:p>
            <a:fld id="{7AB242D4-A44F-4AFD-B68E-ECDA94D36C88}" type="slidenum">
              <a:rPr lang="de-AT" smtClean="0"/>
              <a:pPr/>
              <a:t>7</a:t>
            </a:fld>
            <a:endParaRPr lang="de-AT"/>
          </a:p>
        </p:txBody>
      </p:sp>
      <p:pic>
        <p:nvPicPr>
          <p:cNvPr id="5" name="Grafik 40" descr="Staatsbankrott_307795.jpg"/>
          <p:cNvPicPr/>
          <p:nvPr/>
        </p:nvPicPr>
        <p:blipFill>
          <a:blip r:embed="rId2" cstate="print"/>
          <a:stretch>
            <a:fillRect/>
          </a:stretch>
        </p:blipFill>
        <p:spPr>
          <a:xfrm>
            <a:off x="7236296" y="5949280"/>
            <a:ext cx="1907704" cy="908720"/>
          </a:xfrm>
          <a:prstGeom prst="rect">
            <a:avLst/>
          </a:prstGeom>
        </p:spPr>
      </p:pic>
      <p:pic>
        <p:nvPicPr>
          <p:cNvPr id="6" name="Grafik 5" descr="Griechenland.jpg"/>
          <p:cNvPicPr>
            <a:picLocks noChangeAspect="1"/>
          </p:cNvPicPr>
          <p:nvPr/>
        </p:nvPicPr>
        <p:blipFill>
          <a:blip r:embed="rId3" cstate="print"/>
          <a:stretch>
            <a:fillRect/>
          </a:stretch>
        </p:blipFill>
        <p:spPr>
          <a:xfrm>
            <a:off x="5580112" y="5949280"/>
            <a:ext cx="1662899" cy="908720"/>
          </a:xfrm>
          <a:prstGeom prst="rect">
            <a:avLst/>
          </a:prstGeom>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Mond 12"/>
          <p:cNvSpPr>
            <a:spLocks noChangeArrowheads="1"/>
          </p:cNvSpPr>
          <p:nvPr/>
        </p:nvSpPr>
        <p:spPr bwMode="black">
          <a:xfrm rot="10800000">
            <a:off x="8674100" y="5805488"/>
            <a:ext cx="469900" cy="765175"/>
          </a:xfrm>
          <a:prstGeom prst="moon">
            <a:avLst>
              <a:gd name="adj" fmla="val 50000"/>
            </a:avLst>
          </a:prstGeom>
          <a:solidFill>
            <a:schemeClr val="accent1"/>
          </a:solidFill>
          <a:ln w="9525" algn="ctr">
            <a:solidFill>
              <a:schemeClr val="tx1"/>
            </a:solidFill>
            <a:miter lim="800000"/>
            <a:headEnd/>
            <a:tailEnd/>
          </a:ln>
        </p:spPr>
        <p:txBody>
          <a:bodyPr lIns="92075" tIns="46038" rIns="92075" bIns="46038" anchor="ctr">
            <a:spAutoFit/>
          </a:bodyPr>
          <a:lstStyle/>
          <a:p>
            <a:pPr algn="ctr"/>
            <a:endParaRPr lang="de-AT"/>
          </a:p>
        </p:txBody>
      </p:sp>
      <p:sp>
        <p:nvSpPr>
          <p:cNvPr id="41989" name="Flussdiagramm: Magnetplattenspeicher 54"/>
          <p:cNvSpPr>
            <a:spLocks noChangeArrowheads="1"/>
          </p:cNvSpPr>
          <p:nvPr/>
        </p:nvSpPr>
        <p:spPr bwMode="black">
          <a:xfrm>
            <a:off x="7740650" y="5449888"/>
            <a:ext cx="1008063" cy="1408112"/>
          </a:xfrm>
          <a:prstGeom prst="flowChartMagneticDisk">
            <a:avLst/>
          </a:prstGeom>
          <a:solidFill>
            <a:schemeClr val="accent1"/>
          </a:solidFill>
          <a:ln w="9525" algn="ctr">
            <a:solidFill>
              <a:schemeClr val="tx1"/>
            </a:solidFill>
            <a:miter lim="800000"/>
            <a:headEnd/>
            <a:tailEnd/>
          </a:ln>
        </p:spPr>
        <p:txBody>
          <a:bodyPr lIns="92075" tIns="46038" rIns="92075" bIns="46038" anchor="ctr">
            <a:spAutoFit/>
          </a:bodyPr>
          <a:lstStyle/>
          <a:p>
            <a:pPr algn="ctr"/>
            <a:endParaRPr lang="de-AT"/>
          </a:p>
          <a:p>
            <a:pPr algn="ctr"/>
            <a:endParaRPr lang="de-AT"/>
          </a:p>
        </p:txBody>
      </p:sp>
      <p:sp>
        <p:nvSpPr>
          <p:cNvPr id="56" name="Textfeld 55"/>
          <p:cNvSpPr txBox="1"/>
          <p:nvPr/>
        </p:nvSpPr>
        <p:spPr>
          <a:xfrm>
            <a:off x="179388" y="6237288"/>
            <a:ext cx="8569325" cy="400110"/>
          </a:xfrm>
          <a:prstGeom prst="rect">
            <a:avLst/>
          </a:prstGeom>
          <a:noFill/>
        </p:spPr>
        <p:txBody>
          <a:bodyPr>
            <a:spAutoFit/>
          </a:bodyPr>
          <a:lstStyle/>
          <a:p>
            <a:pPr marL="354013" indent="-354013">
              <a:spcBef>
                <a:spcPts val="600"/>
              </a:spcBef>
              <a:spcAft>
                <a:spcPts val="600"/>
              </a:spcAft>
              <a:buFont typeface="Arial" pitchFamily="34" charset="0"/>
              <a:buChar char="•"/>
              <a:defRPr/>
            </a:pPr>
            <a:r>
              <a:rPr lang="de-AT" sz="2000" b="1" dirty="0"/>
              <a:t>Der Sozialleistungstopf </a:t>
            </a:r>
            <a:r>
              <a:rPr lang="de-AT" sz="2000" b="1" dirty="0" smtClean="0"/>
              <a:t>bleibt </a:t>
            </a:r>
            <a:r>
              <a:rPr lang="de-AT" sz="2000" b="1" dirty="0"/>
              <a:t>leer </a:t>
            </a:r>
            <a:r>
              <a:rPr lang="de-AT" sz="2000" b="1" dirty="0" smtClean="0"/>
              <a:t>…</a:t>
            </a:r>
            <a:endParaRPr lang="de-AT" sz="2000" dirty="0"/>
          </a:p>
        </p:txBody>
      </p:sp>
      <p:graphicFrame>
        <p:nvGraphicFramePr>
          <p:cNvPr id="7" name="Diagramm 6"/>
          <p:cNvGraphicFramePr/>
          <p:nvPr/>
        </p:nvGraphicFramePr>
        <p:xfrm>
          <a:off x="1115616" y="2132856"/>
          <a:ext cx="6768752" cy="4176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Mond 12"/>
          <p:cNvSpPr>
            <a:spLocks noChangeArrowheads="1"/>
          </p:cNvSpPr>
          <p:nvPr/>
        </p:nvSpPr>
        <p:spPr bwMode="black">
          <a:xfrm>
            <a:off x="7308850" y="5805488"/>
            <a:ext cx="468313" cy="765175"/>
          </a:xfrm>
          <a:prstGeom prst="moon">
            <a:avLst>
              <a:gd name="adj" fmla="val 50000"/>
            </a:avLst>
          </a:prstGeom>
          <a:solidFill>
            <a:schemeClr val="accent1"/>
          </a:solidFill>
          <a:ln w="9525" algn="ctr">
            <a:solidFill>
              <a:schemeClr val="tx1"/>
            </a:solidFill>
            <a:miter lim="800000"/>
            <a:headEnd/>
            <a:tailEnd/>
          </a:ln>
        </p:spPr>
        <p:txBody>
          <a:bodyPr lIns="92075" tIns="46038" rIns="92075" bIns="46038" anchor="ctr">
            <a:spAutoFit/>
          </a:bodyPr>
          <a:lstStyle/>
          <a:p>
            <a:pPr algn="ctr"/>
            <a:endParaRPr lang="de-AT"/>
          </a:p>
        </p:txBody>
      </p:sp>
      <p:sp>
        <p:nvSpPr>
          <p:cNvPr id="9" name="Foliennummernplatzhalter 8"/>
          <p:cNvSpPr>
            <a:spLocks noGrp="1"/>
          </p:cNvSpPr>
          <p:nvPr>
            <p:ph type="sldNum" sz="quarter" idx="12"/>
          </p:nvPr>
        </p:nvSpPr>
        <p:spPr/>
        <p:txBody>
          <a:bodyPr/>
          <a:lstStyle/>
          <a:p>
            <a:fld id="{7AB242D4-A44F-4AFD-B68E-ECDA94D36C88}" type="slidenum">
              <a:rPr lang="de-AT" smtClean="0"/>
              <a:pPr/>
              <a:t>8</a:t>
            </a:fld>
            <a:endParaRPr lang="de-AT"/>
          </a:p>
        </p:txBody>
      </p:sp>
      <p:sp>
        <p:nvSpPr>
          <p:cNvPr id="11" name="Titel 1"/>
          <p:cNvSpPr txBox="1">
            <a:spLocks/>
          </p:cNvSpPr>
          <p:nvPr/>
        </p:nvSpPr>
        <p:spPr bwMode="auto">
          <a:xfrm>
            <a:off x="250825" y="188913"/>
            <a:ext cx="8713788" cy="1223962"/>
          </a:xfrm>
          <a:prstGeom prst="rect">
            <a:avLst/>
          </a:prstGeom>
          <a:solidFill>
            <a:srgbClr val="DDDDDD"/>
          </a:solidFill>
          <a:ln>
            <a:solidFill>
              <a:srgbClr val="000000"/>
            </a:solidFill>
            <a:miter lim="800000"/>
            <a:headEnd/>
            <a:tailEnd/>
          </a:ln>
        </p:spPr>
        <p:txBody>
          <a:bodyPr anchor="ctr"/>
          <a:lstStyle/>
          <a:p>
            <a:pPr algn="ctr" eaLnBrk="1" hangingPunct="1">
              <a:defRPr/>
            </a:pPr>
            <a:r>
              <a:rPr lang="de-AT" sz="2800" b="1" kern="0" dirty="0" smtClean="0">
                <a:solidFill>
                  <a:schemeClr val="tx2"/>
                </a:solidFill>
                <a:latin typeface="+mj-lt"/>
                <a:ea typeface="+mj-ea"/>
                <a:cs typeface="+mj-cs"/>
              </a:rPr>
              <a:t>Experiment</a:t>
            </a:r>
            <a:endParaRPr lang="de-AT" sz="2800" b="1" kern="0" dirty="0">
              <a:solidFill>
                <a:schemeClr val="tx2"/>
              </a:solidFill>
              <a:latin typeface="+mj-lt"/>
              <a:ea typeface="+mj-ea"/>
              <a:cs typeface="+mj-cs"/>
            </a:endParaRPr>
          </a:p>
          <a:p>
            <a:pPr algn="ctr" eaLnBrk="1" hangingPunct="1">
              <a:defRPr/>
            </a:pPr>
            <a:r>
              <a:rPr lang="de-AT" sz="2800" b="1" kern="0" dirty="0">
                <a:solidFill>
                  <a:schemeClr val="tx2"/>
                </a:solidFill>
                <a:latin typeface="+mj-lt"/>
                <a:ea typeface="+mj-ea"/>
                <a:cs typeface="+mj-cs"/>
              </a:rPr>
              <a:t>AUSWERTUNGSPHASE/ DISKUSSION - REFLEXION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1989"/>
                                        </p:tgtEl>
                                      </p:cBhvr>
                                    </p:animEffect>
                                    <p:set>
                                      <p:cBhvr>
                                        <p:cTn id="7" dur="1" fill="hold">
                                          <p:stCondLst>
                                            <p:cond delay="499"/>
                                          </p:stCondLst>
                                        </p:cTn>
                                        <p:tgtEl>
                                          <p:spTgt spid="41989"/>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10"/>
                                        </p:tgtEl>
                                      </p:cBhvr>
                                    </p:animEffect>
                                    <p:set>
                                      <p:cBhvr>
                                        <p:cTn id="10" dur="1" fill="hold">
                                          <p:stCondLst>
                                            <p:cond delay="499"/>
                                          </p:stCondLst>
                                        </p:cTn>
                                        <p:tgtEl>
                                          <p:spTgt spid="10"/>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41987"/>
                                        </p:tgtEl>
                                      </p:cBhvr>
                                    </p:animEffect>
                                    <p:set>
                                      <p:cBhvr>
                                        <p:cTn id="13" dur="1" fill="hold">
                                          <p:stCondLst>
                                            <p:cond delay="499"/>
                                          </p:stCondLst>
                                        </p:cTn>
                                        <p:tgtEl>
                                          <p:spTgt spid="4198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animBg="1"/>
      <p:bldP spid="4198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feld 55"/>
          <p:cNvSpPr txBox="1"/>
          <p:nvPr/>
        </p:nvSpPr>
        <p:spPr>
          <a:xfrm>
            <a:off x="250825" y="1700212"/>
            <a:ext cx="8642350" cy="2800767"/>
          </a:xfrm>
          <a:prstGeom prst="rect">
            <a:avLst/>
          </a:prstGeom>
          <a:noFill/>
        </p:spPr>
        <p:txBody>
          <a:bodyPr wrap="square">
            <a:spAutoFit/>
          </a:bodyPr>
          <a:lstStyle/>
          <a:p>
            <a:pPr marL="354013" indent="-354013" algn="ctr">
              <a:spcBef>
                <a:spcPts val="600"/>
              </a:spcBef>
              <a:spcAft>
                <a:spcPts val="600"/>
              </a:spcAft>
              <a:defRPr/>
            </a:pPr>
            <a:r>
              <a:rPr lang="de-AT" sz="4400" b="1" dirty="0" smtClean="0"/>
              <a:t>Sammeln Sie nun Ideen, wie man die Vernichtung </a:t>
            </a:r>
            <a:r>
              <a:rPr lang="de-AT" sz="4400" b="1" dirty="0"/>
              <a:t>des Sozialleistungstopfs </a:t>
            </a:r>
            <a:r>
              <a:rPr lang="de-AT" sz="4400" b="1" dirty="0" smtClean="0"/>
              <a:t>verhindern könnte!</a:t>
            </a:r>
            <a:endParaRPr lang="de-AT" sz="4400" dirty="0"/>
          </a:p>
        </p:txBody>
      </p:sp>
      <p:sp>
        <p:nvSpPr>
          <p:cNvPr id="4" name="Foliennummernplatzhalter 3"/>
          <p:cNvSpPr>
            <a:spLocks noGrp="1"/>
          </p:cNvSpPr>
          <p:nvPr>
            <p:ph type="sldNum" sz="quarter" idx="12"/>
          </p:nvPr>
        </p:nvSpPr>
        <p:spPr/>
        <p:txBody>
          <a:bodyPr/>
          <a:lstStyle/>
          <a:p>
            <a:fld id="{7AB242D4-A44F-4AFD-B68E-ECDA94D36C88}" type="slidenum">
              <a:rPr lang="de-AT" smtClean="0"/>
              <a:pPr/>
              <a:t>9</a:t>
            </a:fld>
            <a:endParaRPr lang="de-AT"/>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332</Words>
  <Application>Microsoft Office PowerPoint</Application>
  <PresentationFormat>Bildschirmpräsentation (4:3)</PresentationFormat>
  <Paragraphs>69</Paragraphs>
  <Slides>9</Slides>
  <Notes>3</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Larissa-Design</vt:lpstr>
      <vt:lpstr>Steuermoral und Steuerethik</vt:lpstr>
      <vt:lpstr>Frage: Ist Steuerhinterziehung ein Kavaliersdelikt?</vt:lpstr>
      <vt:lpstr>Ist Steuerhinterziehung ein Kavaliersdelikt?</vt:lpstr>
      <vt:lpstr>Was ist Steuermoral bzw. Steuerethik?</vt:lpstr>
      <vt:lpstr>Folie 5</vt:lpstr>
      <vt:lpstr>Folie 6</vt:lpstr>
      <vt:lpstr>Folie 7</vt:lpstr>
      <vt:lpstr>Folie 8</vt:lpstr>
      <vt:lpstr>Folie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Blanka Dvorak-Benko</dc:creator>
  <cp:lastModifiedBy>Blanka Dvorak-Benko</cp:lastModifiedBy>
  <cp:revision>29</cp:revision>
  <dcterms:created xsi:type="dcterms:W3CDTF">2011-10-31T10:10:21Z</dcterms:created>
  <dcterms:modified xsi:type="dcterms:W3CDTF">2011-11-02T20:40:19Z</dcterms:modified>
</cp:coreProperties>
</file>